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96" r:id="rId3"/>
    <p:sldId id="282" r:id="rId4"/>
    <p:sldId id="329" r:id="rId5"/>
    <p:sldId id="362" r:id="rId6"/>
    <p:sldId id="363" r:id="rId7"/>
    <p:sldId id="364" r:id="rId8"/>
    <p:sldId id="366" r:id="rId9"/>
    <p:sldId id="367" r:id="rId10"/>
    <p:sldId id="368" r:id="rId11"/>
    <p:sldId id="343" r:id="rId12"/>
    <p:sldId id="369" r:id="rId13"/>
    <p:sldId id="370" r:id="rId14"/>
    <p:sldId id="371" r:id="rId15"/>
    <p:sldId id="372" r:id="rId16"/>
    <p:sldId id="373" r:id="rId17"/>
    <p:sldId id="386" r:id="rId18"/>
    <p:sldId id="387" r:id="rId19"/>
    <p:sldId id="380" r:id="rId20"/>
    <p:sldId id="382" r:id="rId21"/>
    <p:sldId id="383" r:id="rId22"/>
    <p:sldId id="391" r:id="rId23"/>
    <p:sldId id="389" r:id="rId24"/>
    <p:sldId id="394" r:id="rId25"/>
    <p:sldId id="393" r:id="rId2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7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72" y="52"/>
      </p:cViewPr>
      <p:guideLst>
        <p:guide orient="horz" pos="2167"/>
        <p:guide pos="2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3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32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332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850FDFA-3EF8-46D6-A299-5EA3DAE90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7B91EA8-5485-4FCE-AF05-18F791A6FC9D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459"/>
            <a:ext cx="5618480" cy="418877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99BDA41-5A07-4E57-B19A-9B0EC120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Warmup03</a:t>
            </a:r>
            <a:r>
              <a:rPr lang="en-US" baseline="0" dirty="0" smtClean="0"/>
              <a:t> question 2; do E from </a:t>
            </a:r>
            <a:r>
              <a:rPr lang="en-US" baseline="0" smtClean="0"/>
              <a:t>point charge 1st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point charge first</a:t>
            </a:r>
          </a:p>
          <a:p>
            <a:r>
              <a:rPr lang="en-US" dirty="0" smtClean="0"/>
              <a:t>Then do as point charge with q = PV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uses cylinder.  If truly infinite, never far from it.  Consider 45 degrees area </a:t>
            </a:r>
            <a:r>
              <a:rPr lang="en-US" baseline="0" dirty="0" err="1" smtClean="0"/>
              <a:t>pf</a:t>
            </a:r>
            <a:r>
              <a:rPr lang="en-US" baseline="0" dirty="0" smtClean="0"/>
              <a:t> charge increases as r squared as does 1/E.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discusses this,</a:t>
            </a:r>
            <a:r>
              <a:rPr lang="en-US" baseline="0" dirty="0" smtClean="0"/>
              <a:t> page 699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r>
              <a:rPr lang="en-US" baseline="0" dirty="0" smtClean="0"/>
              <a:t> charge q/4Pi eps0 w/ q = 80 pi.  Note at r = 2 cm, sigma/eps0 is same: 20/4 cm^2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set up to neutralize field in conductor.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5A27-79D4-4DCD-B54A-454AD375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19E6-0113-4014-829E-329DF831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F902-41C9-4B9B-9775-186C67FF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563A-C7B8-4E1E-96AC-193EC1F8A7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3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049D-5DCC-493C-8AF4-DCFE54EF17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8C9F1-FA90-46BC-A243-AF8683B49D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135D5-9550-4468-80C9-6AF3022ED9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3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25879-A0E8-4B76-9304-C84562365A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9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1FFAD-4463-403E-81FC-4C568F711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6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1C4D-FEEC-47C3-93A6-D0B9E9D770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33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7699-A60F-42B6-A7F8-6A1C54FB2C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7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6C3A-3BD9-4F4F-AB15-FC2377F4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BE82-A7A9-46AF-9A63-ED9131B655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8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2D39-E5CA-4589-BC11-4A62855D64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6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6BA88-BE59-40D1-A9FB-2B199B8764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6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857F-15D5-491E-AF23-E53E5112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C1F-EA85-483F-8F9F-B3B97129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0FE-8919-4805-B634-AB9C0464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D3B4-83B8-49E9-8E46-8D0D3A3F7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DCA7-6813-491D-BBBD-70B08F61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75E7-B5A6-4309-AF19-33518F19D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544C-B5AF-4E6A-8B7E-56CA6764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F9E657-27BA-44D8-AD81-56A1B728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5C8886-65BC-493C-8593-2849CE3E308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0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0.png"/><Relationship Id="rId4" Type="http://schemas.openxmlformats.org/officeDocument/2006/relationships/image" Target="../media/image22.wmf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2.png"/><Relationship Id="rId5" Type="http://schemas.openxmlformats.org/officeDocument/2006/relationships/image" Target="../media/image22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66"/>
          <p:cNvSpPr>
            <a:spLocks noChangeArrowheads="1"/>
          </p:cNvSpPr>
          <p:nvPr/>
        </p:nvSpPr>
        <p:spPr bwMode="auto">
          <a:xfrm>
            <a:off x="219230" y="642659"/>
            <a:ext cx="6382292" cy="46166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ea typeface="SimSun" pitchFamily="2" charset="-122"/>
              </a:rPr>
              <a:t>PHY114 </a:t>
            </a:r>
            <a:r>
              <a:rPr lang="en-US" altLang="zh-CN" sz="2400" b="1" dirty="0">
                <a:ea typeface="SimSun" pitchFamily="2" charset="-122"/>
              </a:rPr>
              <a:t>TUTOR </a:t>
            </a:r>
            <a:r>
              <a:rPr lang="en-US" altLang="zh-CN" sz="2400" b="1" dirty="0" smtClean="0">
                <a:ea typeface="SimSun" pitchFamily="2" charset="-122"/>
              </a:rPr>
              <a:t>SESSIONS</a:t>
            </a:r>
            <a:endParaRPr lang="en-US" altLang="zh-CN" sz="2400" b="1" dirty="0">
              <a:ea typeface="SimSun" pitchFamily="2" charset="-122"/>
            </a:endParaRPr>
          </a:p>
        </p:txBody>
      </p:sp>
      <p:sp>
        <p:nvSpPr>
          <p:cNvPr id="7189" name="Text Box 67"/>
          <p:cNvSpPr txBox="1">
            <a:spLocks noChangeArrowheads="1"/>
          </p:cNvSpPr>
          <p:nvPr/>
        </p:nvSpPr>
        <p:spPr bwMode="auto">
          <a:xfrm>
            <a:off x="219229" y="3568249"/>
            <a:ext cx="875453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b="1" dirty="0" smtClean="0">
                <a:ea typeface="SimSun" pitchFamily="2" charset="-122"/>
              </a:rPr>
              <a:t>All tutorials will be in room Olin 101, </a:t>
            </a:r>
          </a:p>
          <a:p>
            <a:pPr>
              <a:spcAft>
                <a:spcPts val="600"/>
              </a:spcAft>
            </a:pPr>
            <a:r>
              <a:rPr lang="en-US" altLang="zh-CN" sz="2000" b="1" dirty="0" smtClean="0">
                <a:ea typeface="SimSun" pitchFamily="2" charset="-122"/>
              </a:rPr>
              <a:t>Monday – Thursday, 5:00 pm – 7:00pm, 	</a:t>
            </a:r>
          </a:p>
          <a:p>
            <a:pPr>
              <a:spcAft>
                <a:spcPts val="600"/>
              </a:spcAft>
            </a:pPr>
            <a:r>
              <a:rPr lang="en-US" altLang="zh-CN" sz="2000" b="1" dirty="0" smtClean="0">
                <a:ea typeface="SimSun" pitchFamily="2" charset="-122"/>
              </a:rPr>
              <a:t>Friday, 4:00 pm – 6:00 pm.  </a:t>
            </a: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ea typeface="SimSun" pitchFamily="2" charset="-122"/>
              </a:rPr>
              <a:t>The </a:t>
            </a:r>
            <a:r>
              <a:rPr lang="en-US" altLang="zh-CN" sz="2000" dirty="0">
                <a:ea typeface="SimSun" pitchFamily="2" charset="-122"/>
              </a:rPr>
              <a:t>tutor sessions in </a:t>
            </a:r>
            <a:r>
              <a:rPr lang="en-US" altLang="zh-CN" sz="2000" dirty="0" smtClean="0">
                <a:ea typeface="SimSun" pitchFamily="2" charset="-122"/>
              </a:rPr>
              <a:t>past semesters </a:t>
            </a:r>
            <a:r>
              <a:rPr lang="en-US" altLang="zh-CN" sz="2000" dirty="0">
                <a:ea typeface="SimSun" pitchFamily="2" charset="-122"/>
              </a:rPr>
              <a:t>past were </a:t>
            </a:r>
            <a:r>
              <a:rPr lang="en-US" altLang="zh-CN" sz="2000" dirty="0" smtClean="0">
                <a:ea typeface="SimSun" pitchFamily="2" charset="-122"/>
              </a:rPr>
              <a:t>successful </a:t>
            </a:r>
            <a:r>
              <a:rPr lang="en-US" altLang="zh-CN" sz="2000" dirty="0">
                <a:ea typeface="SimSun" pitchFamily="2" charset="-122"/>
              </a:rPr>
              <a:t>and received high marks from many students. </a:t>
            </a:r>
          </a:p>
          <a:p>
            <a:pPr>
              <a:spcAft>
                <a:spcPts val="600"/>
              </a:spcAft>
            </a:pPr>
            <a:r>
              <a:rPr lang="en-US" altLang="zh-CN" sz="2000" dirty="0">
                <a:ea typeface="SimSun" pitchFamily="2" charset="-122"/>
              </a:rPr>
              <a:t>All students are encouraged to take advantage of this opportunity</a:t>
            </a:r>
            <a:r>
              <a:rPr lang="en-US" altLang="zh-CN" sz="2000" dirty="0" smtClean="0">
                <a:ea typeface="SimSun" pitchFamily="2" charset="-122"/>
              </a:rPr>
              <a:t>.</a:t>
            </a:r>
          </a:p>
          <a:p>
            <a:pPr>
              <a:spcAft>
                <a:spcPts val="600"/>
              </a:spcAft>
            </a:pPr>
            <a:endParaRPr lang="en-US" altLang="zh-CN" sz="2000" dirty="0">
              <a:ea typeface="SimSun" pitchFamily="2" charset="-122"/>
            </a:endParaRPr>
          </a:p>
          <a:p>
            <a:pPr>
              <a:spcAft>
                <a:spcPts val="600"/>
              </a:spcAft>
            </a:pPr>
            <a:r>
              <a:rPr lang="en-US" altLang="en-US" sz="2000" dirty="0"/>
              <a:t>Private tutors are also available: </a:t>
            </a:r>
            <a:r>
              <a:rPr lang="en-US" altLang="en-US" sz="2000" dirty="0" smtClean="0"/>
              <a:t>See </a:t>
            </a:r>
            <a:r>
              <a:rPr lang="en-US" altLang="en-US" sz="2000" dirty="0" err="1"/>
              <a:t>Kittye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McBride, department </a:t>
            </a:r>
            <a:r>
              <a:rPr lang="en-US" altLang="en-US" sz="2000" dirty="0"/>
              <a:t>office (Olin 100</a:t>
            </a:r>
            <a:r>
              <a:rPr lang="en-US" altLang="en-US" sz="2000" dirty="0" smtClean="0"/>
              <a:t>)</a:t>
            </a:r>
            <a:endParaRPr lang="en-US" altLang="zh-CN" sz="2000" dirty="0" smtClean="0">
              <a:ea typeface="SimSun" pitchFamily="2" charset="-122"/>
            </a:endParaRPr>
          </a:p>
        </p:txBody>
      </p:sp>
      <p:pic>
        <p:nvPicPr>
          <p:cNvPr id="7190" name="Picture 69" descr="j029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173" y="227296"/>
            <a:ext cx="1959647" cy="12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20323"/>
              </p:ext>
            </p:extLst>
          </p:nvPr>
        </p:nvGraphicFramePr>
        <p:xfrm>
          <a:off x="219229" y="1629569"/>
          <a:ext cx="875453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Wednesday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Dizhou</a:t>
                      </a:r>
                      <a:r>
                        <a:rPr lang="en-US" b="1" dirty="0" smtClean="0"/>
                        <a:t> Wu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Ray Clark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Dizhou</a:t>
                      </a:r>
                      <a:r>
                        <a:rPr lang="en-US" b="1" baseline="0" dirty="0" smtClean="0"/>
                        <a:t> Wu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Ray Clark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Lucas </a:t>
                      </a:r>
                      <a:r>
                        <a:rPr lang="en-US" b="1" dirty="0" err="1" smtClean="0"/>
                        <a:t>Tommervik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066" y="1810980"/>
            <a:ext cx="8646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i-clicker 23.3: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Which of the following statements is (are) true?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 </a:t>
            </a:r>
          </a:p>
          <a:p>
            <a:pPr marL="342900" lvl="0" indent="-342900">
              <a:lnSpc>
                <a:spcPct val="150000"/>
              </a:lnSpc>
              <a:buAutoNum type="alphaUcParenBoth"/>
            </a:pPr>
            <a:r>
              <a:rPr lang="en-US" sz="1800" dirty="0" smtClean="0"/>
              <a:t>The </a:t>
            </a:r>
            <a:r>
              <a:rPr lang="en-US" sz="1800" dirty="0"/>
              <a:t>electric field </a:t>
            </a:r>
            <a:r>
              <a:rPr lang="en-US" sz="1800" b="1" i="1" dirty="0"/>
              <a:t>E</a:t>
            </a:r>
            <a:r>
              <a:rPr lang="en-US" sz="1800" dirty="0"/>
              <a:t> at any point on the surface S is determined only by the charges inside S (</a:t>
            </a:r>
            <a:r>
              <a:rPr lang="en-US" sz="1800" i="1" dirty="0"/>
              <a:t>Q</a:t>
            </a:r>
            <a:r>
              <a:rPr lang="en-US" sz="1800" baseline="-25000" dirty="0"/>
              <a:t>1</a:t>
            </a:r>
            <a:r>
              <a:rPr lang="en-US" sz="1800" dirty="0"/>
              <a:t> and </a:t>
            </a:r>
            <a:r>
              <a:rPr lang="en-US" sz="1800" i="1" dirty="0"/>
              <a:t>Q</a:t>
            </a:r>
            <a:r>
              <a:rPr lang="en-US" sz="1800" baseline="-25000" dirty="0"/>
              <a:t>2</a:t>
            </a:r>
            <a:r>
              <a:rPr lang="en-US" sz="1800" dirty="0" smtClean="0"/>
              <a:t>).</a:t>
            </a:r>
          </a:p>
          <a:p>
            <a:pPr marL="342900" lvl="0" indent="-342900">
              <a:lnSpc>
                <a:spcPct val="150000"/>
              </a:lnSpc>
              <a:buAutoNum type="alphaUcParenBoth"/>
            </a:pPr>
            <a:r>
              <a:rPr lang="en-US" sz="1800" dirty="0" smtClean="0"/>
              <a:t>The </a:t>
            </a:r>
            <a:r>
              <a:rPr lang="en-US" sz="1800" dirty="0"/>
              <a:t>electric flux </a:t>
            </a:r>
            <a:r>
              <a:rPr lang="en-US" sz="1800" dirty="0">
                <a:sym typeface="Symbol"/>
              </a:rPr>
              <a:t></a:t>
            </a:r>
            <a:r>
              <a:rPr lang="en-US" sz="1800" i="1" baseline="-25000" dirty="0"/>
              <a:t>E</a:t>
            </a:r>
            <a:r>
              <a:rPr lang="en-US" sz="1800" dirty="0"/>
              <a:t> through surface S is determined only by the charges inside S (</a:t>
            </a:r>
            <a:r>
              <a:rPr lang="en-US" sz="1800" i="1" dirty="0"/>
              <a:t>Q</a:t>
            </a:r>
            <a:r>
              <a:rPr lang="en-US" sz="1800" baseline="-25000" dirty="0"/>
              <a:t>1</a:t>
            </a:r>
            <a:r>
              <a:rPr lang="en-US" sz="1800" dirty="0"/>
              <a:t> and </a:t>
            </a:r>
            <a:r>
              <a:rPr lang="en-US" sz="1800" i="1" dirty="0"/>
              <a:t>Q</a:t>
            </a:r>
            <a:r>
              <a:rPr lang="en-US" sz="1800" baseline="-25000" dirty="0"/>
              <a:t>2</a:t>
            </a:r>
            <a:r>
              <a:rPr lang="en-US" sz="1800" dirty="0" smtClean="0"/>
              <a:t>).</a:t>
            </a:r>
          </a:p>
          <a:p>
            <a:pPr marL="342900" lvl="0" indent="-342900">
              <a:lnSpc>
                <a:spcPct val="150000"/>
              </a:lnSpc>
              <a:buAutoNum type="alphaUcParenBoth"/>
            </a:pPr>
            <a:r>
              <a:rPr lang="en-US" sz="1800" dirty="0" smtClean="0"/>
              <a:t>The </a:t>
            </a:r>
            <a:r>
              <a:rPr lang="en-US" sz="1800" dirty="0"/>
              <a:t>field </a:t>
            </a:r>
            <a:r>
              <a:rPr lang="en-US" sz="1800" b="1" i="1" dirty="0"/>
              <a:t>E</a:t>
            </a:r>
            <a:r>
              <a:rPr lang="en-US" sz="1800" dirty="0"/>
              <a:t> at any point on S is determined by all the charges (</a:t>
            </a:r>
            <a:r>
              <a:rPr lang="en-US" sz="1800" i="1" dirty="0"/>
              <a:t>Q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Q</a:t>
            </a:r>
            <a:r>
              <a:rPr lang="en-US" sz="1800" baseline="-25000" dirty="0"/>
              <a:t>2</a:t>
            </a:r>
            <a:r>
              <a:rPr lang="en-US" sz="1800" dirty="0"/>
              <a:t> and </a:t>
            </a:r>
            <a:r>
              <a:rPr lang="en-US" sz="1800" i="1" dirty="0"/>
              <a:t>Q</a:t>
            </a:r>
            <a:r>
              <a:rPr lang="en-US" sz="1800" baseline="-25000" dirty="0"/>
              <a:t>3</a:t>
            </a:r>
            <a:r>
              <a:rPr lang="en-US" sz="1800" dirty="0" smtClean="0"/>
              <a:t>).</a:t>
            </a:r>
          </a:p>
          <a:p>
            <a:pPr marL="342900" lvl="0" indent="-342900">
              <a:lnSpc>
                <a:spcPct val="150000"/>
              </a:lnSpc>
              <a:buAutoNum type="alphaUcParenBoth"/>
            </a:pPr>
            <a:r>
              <a:rPr lang="en-US" sz="1800" dirty="0" smtClean="0"/>
              <a:t>The </a:t>
            </a:r>
            <a:r>
              <a:rPr lang="en-US" sz="1800" dirty="0"/>
              <a:t>electric flux </a:t>
            </a:r>
            <a:r>
              <a:rPr lang="en-US" sz="1800" dirty="0">
                <a:sym typeface="Symbol"/>
              </a:rPr>
              <a:t></a:t>
            </a:r>
            <a:r>
              <a:rPr lang="en-US" sz="1800" i="1" baseline="-25000" dirty="0"/>
              <a:t>E</a:t>
            </a:r>
            <a:r>
              <a:rPr lang="en-US" sz="1800" dirty="0"/>
              <a:t> through S </a:t>
            </a:r>
            <a:r>
              <a:rPr lang="en-US" sz="1800" dirty="0" smtClean="0"/>
              <a:t>is determined </a:t>
            </a:r>
            <a:r>
              <a:rPr lang="en-US" sz="1800" dirty="0"/>
              <a:t>by all the charges (</a:t>
            </a:r>
            <a:r>
              <a:rPr lang="en-US" sz="1800" i="1" dirty="0"/>
              <a:t>Q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Q</a:t>
            </a:r>
            <a:r>
              <a:rPr lang="en-US" sz="1800" baseline="-25000" dirty="0"/>
              <a:t>2</a:t>
            </a:r>
            <a:r>
              <a:rPr lang="en-US" sz="1800" dirty="0"/>
              <a:t> and </a:t>
            </a:r>
            <a:r>
              <a:rPr lang="en-US" sz="1800" i="1" dirty="0"/>
              <a:t>Q</a:t>
            </a:r>
            <a:r>
              <a:rPr lang="en-US" sz="1800" baseline="-25000" dirty="0"/>
              <a:t>3</a:t>
            </a:r>
            <a:r>
              <a:rPr lang="en-US" sz="1800" dirty="0" smtClean="0"/>
              <a:t>).</a:t>
            </a:r>
          </a:p>
          <a:p>
            <a:pPr marL="342900" lvl="0" indent="-342900">
              <a:lnSpc>
                <a:spcPct val="150000"/>
              </a:lnSpc>
              <a:buAutoNum type="alphaUcParenBoth"/>
            </a:pPr>
            <a:r>
              <a:rPr lang="en-US" sz="1800" dirty="0" smtClean="0"/>
              <a:t>Two </a:t>
            </a:r>
            <a:r>
              <a:rPr lang="en-US" sz="1800" dirty="0"/>
              <a:t>of the above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98644" y="461150"/>
            <a:ext cx="3180590" cy="2521707"/>
            <a:chOff x="1296304" y="4069156"/>
            <a:chExt cx="3180590" cy="2521707"/>
          </a:xfrm>
        </p:grpSpPr>
        <p:sp>
          <p:nvSpPr>
            <p:cNvPr id="12" name="Freeform 11"/>
            <p:cNvSpPr/>
            <p:nvPr/>
          </p:nvSpPr>
          <p:spPr>
            <a:xfrm>
              <a:off x="1296304" y="4069156"/>
              <a:ext cx="2580515" cy="2401001"/>
            </a:xfrm>
            <a:custGeom>
              <a:avLst/>
              <a:gdLst>
                <a:gd name="connsiteX0" fmla="*/ 1245379 w 2580515"/>
                <a:gd name="connsiteY0" fmla="*/ 157075 h 2401001"/>
                <a:gd name="connsiteX1" fmla="*/ 1150012 w 2580515"/>
                <a:gd name="connsiteY1" fmla="*/ 162685 h 2401001"/>
                <a:gd name="connsiteX2" fmla="*/ 1105133 w 2580515"/>
                <a:gd name="connsiteY2" fmla="*/ 179514 h 2401001"/>
                <a:gd name="connsiteX3" fmla="*/ 1071475 w 2580515"/>
                <a:gd name="connsiteY3" fmla="*/ 185124 h 2401001"/>
                <a:gd name="connsiteX4" fmla="*/ 1020986 w 2580515"/>
                <a:gd name="connsiteY4" fmla="*/ 213173 h 2401001"/>
                <a:gd name="connsiteX5" fmla="*/ 987327 w 2580515"/>
                <a:gd name="connsiteY5" fmla="*/ 218783 h 2401001"/>
                <a:gd name="connsiteX6" fmla="*/ 948059 w 2580515"/>
                <a:gd name="connsiteY6" fmla="*/ 241222 h 2401001"/>
                <a:gd name="connsiteX7" fmla="*/ 875131 w 2580515"/>
                <a:gd name="connsiteY7" fmla="*/ 269271 h 2401001"/>
                <a:gd name="connsiteX8" fmla="*/ 802203 w 2580515"/>
                <a:gd name="connsiteY8" fmla="*/ 314150 h 2401001"/>
                <a:gd name="connsiteX9" fmla="*/ 729276 w 2580515"/>
                <a:gd name="connsiteY9" fmla="*/ 347809 h 2401001"/>
                <a:gd name="connsiteX10" fmla="*/ 673178 w 2580515"/>
                <a:gd name="connsiteY10" fmla="*/ 375858 h 2401001"/>
                <a:gd name="connsiteX11" fmla="*/ 639519 w 2580515"/>
                <a:gd name="connsiteY11" fmla="*/ 403907 h 2401001"/>
                <a:gd name="connsiteX12" fmla="*/ 594640 w 2580515"/>
                <a:gd name="connsiteY12" fmla="*/ 426346 h 2401001"/>
                <a:gd name="connsiteX13" fmla="*/ 577811 w 2580515"/>
                <a:gd name="connsiteY13" fmla="*/ 437566 h 2401001"/>
                <a:gd name="connsiteX14" fmla="*/ 516103 w 2580515"/>
                <a:gd name="connsiteY14" fmla="*/ 476834 h 2401001"/>
                <a:gd name="connsiteX15" fmla="*/ 482444 w 2580515"/>
                <a:gd name="connsiteY15" fmla="*/ 510493 h 2401001"/>
                <a:gd name="connsiteX16" fmla="*/ 443175 w 2580515"/>
                <a:gd name="connsiteY16" fmla="*/ 544152 h 2401001"/>
                <a:gd name="connsiteX17" fmla="*/ 415126 w 2580515"/>
                <a:gd name="connsiteY17" fmla="*/ 589031 h 2401001"/>
                <a:gd name="connsiteX18" fmla="*/ 403906 w 2580515"/>
                <a:gd name="connsiteY18" fmla="*/ 611470 h 2401001"/>
                <a:gd name="connsiteX19" fmla="*/ 387077 w 2580515"/>
                <a:gd name="connsiteY19" fmla="*/ 633909 h 2401001"/>
                <a:gd name="connsiteX20" fmla="*/ 359028 w 2580515"/>
                <a:gd name="connsiteY20" fmla="*/ 695617 h 2401001"/>
                <a:gd name="connsiteX21" fmla="*/ 325369 w 2580515"/>
                <a:gd name="connsiteY21" fmla="*/ 768545 h 2401001"/>
                <a:gd name="connsiteX22" fmla="*/ 319759 w 2580515"/>
                <a:gd name="connsiteY22" fmla="*/ 790984 h 2401001"/>
                <a:gd name="connsiteX23" fmla="*/ 302930 w 2580515"/>
                <a:gd name="connsiteY23" fmla="*/ 824643 h 2401001"/>
                <a:gd name="connsiteX24" fmla="*/ 291710 w 2580515"/>
                <a:gd name="connsiteY24" fmla="*/ 852692 h 2401001"/>
                <a:gd name="connsiteX25" fmla="*/ 286100 w 2580515"/>
                <a:gd name="connsiteY25" fmla="*/ 875131 h 2401001"/>
                <a:gd name="connsiteX26" fmla="*/ 269271 w 2580515"/>
                <a:gd name="connsiteY26" fmla="*/ 897571 h 2401001"/>
                <a:gd name="connsiteX27" fmla="*/ 241222 w 2580515"/>
                <a:gd name="connsiteY27" fmla="*/ 976108 h 2401001"/>
                <a:gd name="connsiteX28" fmla="*/ 224392 w 2580515"/>
                <a:gd name="connsiteY28" fmla="*/ 1009767 h 2401001"/>
                <a:gd name="connsiteX29" fmla="*/ 201953 w 2580515"/>
                <a:gd name="connsiteY29" fmla="*/ 1049036 h 2401001"/>
                <a:gd name="connsiteX30" fmla="*/ 173904 w 2580515"/>
                <a:gd name="connsiteY30" fmla="*/ 1138793 h 2401001"/>
                <a:gd name="connsiteX31" fmla="*/ 157075 w 2580515"/>
                <a:gd name="connsiteY31" fmla="*/ 1172452 h 2401001"/>
                <a:gd name="connsiteX32" fmla="*/ 129025 w 2580515"/>
                <a:gd name="connsiteY32" fmla="*/ 1256599 h 2401001"/>
                <a:gd name="connsiteX33" fmla="*/ 112196 w 2580515"/>
                <a:gd name="connsiteY33" fmla="*/ 1290258 h 2401001"/>
                <a:gd name="connsiteX34" fmla="*/ 100976 w 2580515"/>
                <a:gd name="connsiteY34" fmla="*/ 1323917 h 2401001"/>
                <a:gd name="connsiteX35" fmla="*/ 61708 w 2580515"/>
                <a:gd name="connsiteY35" fmla="*/ 1408064 h 2401001"/>
                <a:gd name="connsiteX36" fmla="*/ 28049 w 2580515"/>
                <a:gd name="connsiteY36" fmla="*/ 1514650 h 2401001"/>
                <a:gd name="connsiteX37" fmla="*/ 11219 w 2580515"/>
                <a:gd name="connsiteY37" fmla="*/ 1581968 h 2401001"/>
                <a:gd name="connsiteX38" fmla="*/ 0 w 2580515"/>
                <a:gd name="connsiteY38" fmla="*/ 1660506 h 2401001"/>
                <a:gd name="connsiteX39" fmla="*/ 5610 w 2580515"/>
                <a:gd name="connsiteY39" fmla="*/ 1772702 h 2401001"/>
                <a:gd name="connsiteX40" fmla="*/ 22439 w 2580515"/>
                <a:gd name="connsiteY40" fmla="*/ 1806361 h 2401001"/>
                <a:gd name="connsiteX41" fmla="*/ 33659 w 2580515"/>
                <a:gd name="connsiteY41" fmla="*/ 1840020 h 2401001"/>
                <a:gd name="connsiteX42" fmla="*/ 78537 w 2580515"/>
                <a:gd name="connsiteY42" fmla="*/ 1918557 h 2401001"/>
                <a:gd name="connsiteX43" fmla="*/ 123416 w 2580515"/>
                <a:gd name="connsiteY43" fmla="*/ 1974655 h 2401001"/>
                <a:gd name="connsiteX44" fmla="*/ 151465 w 2580515"/>
                <a:gd name="connsiteY44" fmla="*/ 2013924 h 2401001"/>
                <a:gd name="connsiteX45" fmla="*/ 168294 w 2580515"/>
                <a:gd name="connsiteY45" fmla="*/ 2030753 h 2401001"/>
                <a:gd name="connsiteX46" fmla="*/ 230002 w 2580515"/>
                <a:gd name="connsiteY46" fmla="*/ 2098071 h 2401001"/>
                <a:gd name="connsiteX47" fmla="*/ 258051 w 2580515"/>
                <a:gd name="connsiteY47" fmla="*/ 2131730 h 2401001"/>
                <a:gd name="connsiteX48" fmla="*/ 280491 w 2580515"/>
                <a:gd name="connsiteY48" fmla="*/ 2154169 h 2401001"/>
                <a:gd name="connsiteX49" fmla="*/ 302930 w 2580515"/>
                <a:gd name="connsiteY49" fmla="*/ 2182218 h 2401001"/>
                <a:gd name="connsiteX50" fmla="*/ 325369 w 2580515"/>
                <a:gd name="connsiteY50" fmla="*/ 2199048 h 2401001"/>
                <a:gd name="connsiteX51" fmla="*/ 336589 w 2580515"/>
                <a:gd name="connsiteY51" fmla="*/ 2215877 h 2401001"/>
                <a:gd name="connsiteX52" fmla="*/ 364638 w 2580515"/>
                <a:gd name="connsiteY52" fmla="*/ 2243926 h 2401001"/>
                <a:gd name="connsiteX53" fmla="*/ 387077 w 2580515"/>
                <a:gd name="connsiteY53" fmla="*/ 2271976 h 2401001"/>
                <a:gd name="connsiteX54" fmla="*/ 403906 w 2580515"/>
                <a:gd name="connsiteY54" fmla="*/ 2283195 h 2401001"/>
                <a:gd name="connsiteX55" fmla="*/ 426346 w 2580515"/>
                <a:gd name="connsiteY55" fmla="*/ 2300025 h 2401001"/>
                <a:gd name="connsiteX56" fmla="*/ 460005 w 2580515"/>
                <a:gd name="connsiteY56" fmla="*/ 2333683 h 2401001"/>
                <a:gd name="connsiteX57" fmla="*/ 482444 w 2580515"/>
                <a:gd name="connsiteY57" fmla="*/ 2344903 h 2401001"/>
                <a:gd name="connsiteX58" fmla="*/ 532932 w 2580515"/>
                <a:gd name="connsiteY58" fmla="*/ 2372952 h 2401001"/>
                <a:gd name="connsiteX59" fmla="*/ 555372 w 2580515"/>
                <a:gd name="connsiteY59" fmla="*/ 2378562 h 2401001"/>
                <a:gd name="connsiteX60" fmla="*/ 577811 w 2580515"/>
                <a:gd name="connsiteY60" fmla="*/ 2389782 h 2401001"/>
                <a:gd name="connsiteX61" fmla="*/ 628299 w 2580515"/>
                <a:gd name="connsiteY61" fmla="*/ 2395391 h 2401001"/>
                <a:gd name="connsiteX62" fmla="*/ 667568 w 2580515"/>
                <a:gd name="connsiteY62" fmla="*/ 2401001 h 2401001"/>
                <a:gd name="connsiteX63" fmla="*/ 768545 w 2580515"/>
                <a:gd name="connsiteY63" fmla="*/ 2395391 h 2401001"/>
                <a:gd name="connsiteX64" fmla="*/ 886351 w 2580515"/>
                <a:gd name="connsiteY64" fmla="*/ 2378562 h 2401001"/>
                <a:gd name="connsiteX65" fmla="*/ 987327 w 2580515"/>
                <a:gd name="connsiteY65" fmla="*/ 2367342 h 2401001"/>
                <a:gd name="connsiteX66" fmla="*/ 1099524 w 2580515"/>
                <a:gd name="connsiteY66" fmla="*/ 2361733 h 2401001"/>
                <a:gd name="connsiteX67" fmla="*/ 1172451 w 2580515"/>
                <a:gd name="connsiteY67" fmla="*/ 2356123 h 2401001"/>
                <a:gd name="connsiteX68" fmla="*/ 1239769 w 2580515"/>
                <a:gd name="connsiteY68" fmla="*/ 2344903 h 2401001"/>
                <a:gd name="connsiteX69" fmla="*/ 1312697 w 2580515"/>
                <a:gd name="connsiteY69" fmla="*/ 2333683 h 2401001"/>
                <a:gd name="connsiteX70" fmla="*/ 1413673 w 2580515"/>
                <a:gd name="connsiteY70" fmla="*/ 2322464 h 2401001"/>
                <a:gd name="connsiteX71" fmla="*/ 1475381 w 2580515"/>
                <a:gd name="connsiteY71" fmla="*/ 2305634 h 2401001"/>
                <a:gd name="connsiteX72" fmla="*/ 1497821 w 2580515"/>
                <a:gd name="connsiteY72" fmla="*/ 2294415 h 2401001"/>
                <a:gd name="connsiteX73" fmla="*/ 1537089 w 2580515"/>
                <a:gd name="connsiteY73" fmla="*/ 2288805 h 2401001"/>
                <a:gd name="connsiteX74" fmla="*/ 1626846 w 2580515"/>
                <a:gd name="connsiteY74" fmla="*/ 2255146 h 2401001"/>
                <a:gd name="connsiteX75" fmla="*/ 1660505 w 2580515"/>
                <a:gd name="connsiteY75" fmla="*/ 2243926 h 2401001"/>
                <a:gd name="connsiteX76" fmla="*/ 1733433 w 2580515"/>
                <a:gd name="connsiteY76" fmla="*/ 2210268 h 2401001"/>
                <a:gd name="connsiteX77" fmla="*/ 1772702 w 2580515"/>
                <a:gd name="connsiteY77" fmla="*/ 2193438 h 2401001"/>
                <a:gd name="connsiteX78" fmla="*/ 1845629 w 2580515"/>
                <a:gd name="connsiteY78" fmla="*/ 2154169 h 2401001"/>
                <a:gd name="connsiteX79" fmla="*/ 1890508 w 2580515"/>
                <a:gd name="connsiteY79" fmla="*/ 2131730 h 2401001"/>
                <a:gd name="connsiteX80" fmla="*/ 1912947 w 2580515"/>
                <a:gd name="connsiteY80" fmla="*/ 2114901 h 2401001"/>
                <a:gd name="connsiteX81" fmla="*/ 1929776 w 2580515"/>
                <a:gd name="connsiteY81" fmla="*/ 2103681 h 2401001"/>
                <a:gd name="connsiteX82" fmla="*/ 2008314 w 2580515"/>
                <a:gd name="connsiteY82" fmla="*/ 2053193 h 2401001"/>
                <a:gd name="connsiteX83" fmla="*/ 2041973 w 2580515"/>
                <a:gd name="connsiteY83" fmla="*/ 2030753 h 2401001"/>
                <a:gd name="connsiteX84" fmla="*/ 2064412 w 2580515"/>
                <a:gd name="connsiteY84" fmla="*/ 2008314 h 2401001"/>
                <a:gd name="connsiteX85" fmla="*/ 2092461 w 2580515"/>
                <a:gd name="connsiteY85" fmla="*/ 1985875 h 2401001"/>
                <a:gd name="connsiteX86" fmla="*/ 2109291 w 2580515"/>
                <a:gd name="connsiteY86" fmla="*/ 1974655 h 2401001"/>
                <a:gd name="connsiteX87" fmla="*/ 2137340 w 2580515"/>
                <a:gd name="connsiteY87" fmla="*/ 1940996 h 2401001"/>
                <a:gd name="connsiteX88" fmla="*/ 2165389 w 2580515"/>
                <a:gd name="connsiteY88" fmla="*/ 1912947 h 2401001"/>
                <a:gd name="connsiteX89" fmla="*/ 2227097 w 2580515"/>
                <a:gd name="connsiteY89" fmla="*/ 1834410 h 2401001"/>
                <a:gd name="connsiteX90" fmla="*/ 2255146 w 2580515"/>
                <a:gd name="connsiteY90" fmla="*/ 1800751 h 2401001"/>
                <a:gd name="connsiteX91" fmla="*/ 2271975 w 2580515"/>
                <a:gd name="connsiteY91" fmla="*/ 1783922 h 2401001"/>
                <a:gd name="connsiteX92" fmla="*/ 2322464 w 2580515"/>
                <a:gd name="connsiteY92" fmla="*/ 1705384 h 2401001"/>
                <a:gd name="connsiteX93" fmla="*/ 2372952 w 2580515"/>
                <a:gd name="connsiteY93" fmla="*/ 1632456 h 2401001"/>
                <a:gd name="connsiteX94" fmla="*/ 2406611 w 2580515"/>
                <a:gd name="connsiteY94" fmla="*/ 1565139 h 2401001"/>
                <a:gd name="connsiteX95" fmla="*/ 2417830 w 2580515"/>
                <a:gd name="connsiteY95" fmla="*/ 1548309 h 2401001"/>
                <a:gd name="connsiteX96" fmla="*/ 2440270 w 2580515"/>
                <a:gd name="connsiteY96" fmla="*/ 1509041 h 2401001"/>
                <a:gd name="connsiteX97" fmla="*/ 2451489 w 2580515"/>
                <a:gd name="connsiteY97" fmla="*/ 1480991 h 2401001"/>
                <a:gd name="connsiteX98" fmla="*/ 2468319 w 2580515"/>
                <a:gd name="connsiteY98" fmla="*/ 1447333 h 2401001"/>
                <a:gd name="connsiteX99" fmla="*/ 2507587 w 2580515"/>
                <a:gd name="connsiteY99" fmla="*/ 1357576 h 2401001"/>
                <a:gd name="connsiteX100" fmla="*/ 2546856 w 2580515"/>
                <a:gd name="connsiteY100" fmla="*/ 1267818 h 2401001"/>
                <a:gd name="connsiteX101" fmla="*/ 2563686 w 2580515"/>
                <a:gd name="connsiteY101" fmla="*/ 1217330 h 2401001"/>
                <a:gd name="connsiteX102" fmla="*/ 2580515 w 2580515"/>
                <a:gd name="connsiteY102" fmla="*/ 1138793 h 2401001"/>
                <a:gd name="connsiteX103" fmla="*/ 2574905 w 2580515"/>
                <a:gd name="connsiteY103" fmla="*/ 948059 h 2401001"/>
                <a:gd name="connsiteX104" fmla="*/ 2569295 w 2580515"/>
                <a:gd name="connsiteY104" fmla="*/ 931229 h 2401001"/>
                <a:gd name="connsiteX105" fmla="*/ 2563686 w 2580515"/>
                <a:gd name="connsiteY105" fmla="*/ 875131 h 2401001"/>
                <a:gd name="connsiteX106" fmla="*/ 2552466 w 2580515"/>
                <a:gd name="connsiteY106" fmla="*/ 852692 h 2401001"/>
                <a:gd name="connsiteX107" fmla="*/ 2546856 w 2580515"/>
                <a:gd name="connsiteY107" fmla="*/ 835863 h 2401001"/>
                <a:gd name="connsiteX108" fmla="*/ 2530027 w 2580515"/>
                <a:gd name="connsiteY108" fmla="*/ 768545 h 2401001"/>
                <a:gd name="connsiteX109" fmla="*/ 2518807 w 2580515"/>
                <a:gd name="connsiteY109" fmla="*/ 706837 h 2401001"/>
                <a:gd name="connsiteX110" fmla="*/ 2496368 w 2580515"/>
                <a:gd name="connsiteY110" fmla="*/ 645129 h 2401001"/>
                <a:gd name="connsiteX111" fmla="*/ 2485148 w 2580515"/>
                <a:gd name="connsiteY111" fmla="*/ 622690 h 2401001"/>
                <a:gd name="connsiteX112" fmla="*/ 2468319 w 2580515"/>
                <a:gd name="connsiteY112" fmla="*/ 583421 h 2401001"/>
                <a:gd name="connsiteX113" fmla="*/ 2462709 w 2580515"/>
                <a:gd name="connsiteY113" fmla="*/ 560982 h 2401001"/>
                <a:gd name="connsiteX114" fmla="*/ 2445879 w 2580515"/>
                <a:gd name="connsiteY114" fmla="*/ 527323 h 2401001"/>
                <a:gd name="connsiteX115" fmla="*/ 2429050 w 2580515"/>
                <a:gd name="connsiteY115" fmla="*/ 488054 h 2401001"/>
                <a:gd name="connsiteX116" fmla="*/ 2417830 w 2580515"/>
                <a:gd name="connsiteY116" fmla="*/ 454395 h 2401001"/>
                <a:gd name="connsiteX117" fmla="*/ 2395391 w 2580515"/>
                <a:gd name="connsiteY117" fmla="*/ 415126 h 2401001"/>
                <a:gd name="connsiteX118" fmla="*/ 2389781 w 2580515"/>
                <a:gd name="connsiteY118" fmla="*/ 398297 h 2401001"/>
                <a:gd name="connsiteX119" fmla="*/ 2350513 w 2580515"/>
                <a:gd name="connsiteY119" fmla="*/ 347809 h 2401001"/>
                <a:gd name="connsiteX120" fmla="*/ 2333683 w 2580515"/>
                <a:gd name="connsiteY120" fmla="*/ 319760 h 2401001"/>
                <a:gd name="connsiteX121" fmla="*/ 2316854 w 2580515"/>
                <a:gd name="connsiteY121" fmla="*/ 302930 h 2401001"/>
                <a:gd name="connsiteX122" fmla="*/ 2288805 w 2580515"/>
                <a:gd name="connsiteY122" fmla="*/ 258052 h 2401001"/>
                <a:gd name="connsiteX123" fmla="*/ 2271975 w 2580515"/>
                <a:gd name="connsiteY123" fmla="*/ 230002 h 2401001"/>
                <a:gd name="connsiteX124" fmla="*/ 2249536 w 2580515"/>
                <a:gd name="connsiteY124" fmla="*/ 213173 h 2401001"/>
                <a:gd name="connsiteX125" fmla="*/ 2227097 w 2580515"/>
                <a:gd name="connsiteY125" fmla="*/ 190734 h 2401001"/>
                <a:gd name="connsiteX126" fmla="*/ 2204657 w 2580515"/>
                <a:gd name="connsiteY126" fmla="*/ 179514 h 2401001"/>
                <a:gd name="connsiteX127" fmla="*/ 2187828 w 2580515"/>
                <a:gd name="connsiteY127" fmla="*/ 168295 h 2401001"/>
                <a:gd name="connsiteX128" fmla="*/ 2159779 w 2580515"/>
                <a:gd name="connsiteY128" fmla="*/ 145855 h 2401001"/>
                <a:gd name="connsiteX129" fmla="*/ 2137340 w 2580515"/>
                <a:gd name="connsiteY129" fmla="*/ 134636 h 2401001"/>
                <a:gd name="connsiteX130" fmla="*/ 2120510 w 2580515"/>
                <a:gd name="connsiteY130" fmla="*/ 123416 h 2401001"/>
                <a:gd name="connsiteX131" fmla="*/ 2098071 w 2580515"/>
                <a:gd name="connsiteY131" fmla="*/ 112196 h 2401001"/>
                <a:gd name="connsiteX132" fmla="*/ 2025143 w 2580515"/>
                <a:gd name="connsiteY132" fmla="*/ 72928 h 2401001"/>
                <a:gd name="connsiteX133" fmla="*/ 1974655 w 2580515"/>
                <a:gd name="connsiteY133" fmla="*/ 50488 h 2401001"/>
                <a:gd name="connsiteX134" fmla="*/ 1935386 w 2580515"/>
                <a:gd name="connsiteY134" fmla="*/ 39269 h 2401001"/>
                <a:gd name="connsiteX135" fmla="*/ 1873678 w 2580515"/>
                <a:gd name="connsiteY135" fmla="*/ 16829 h 2401001"/>
                <a:gd name="connsiteX136" fmla="*/ 1795141 w 2580515"/>
                <a:gd name="connsiteY136" fmla="*/ 5610 h 2401001"/>
                <a:gd name="connsiteX137" fmla="*/ 1755872 w 2580515"/>
                <a:gd name="connsiteY137" fmla="*/ 0 h 2401001"/>
                <a:gd name="connsiteX138" fmla="*/ 1621237 w 2580515"/>
                <a:gd name="connsiteY138" fmla="*/ 5610 h 2401001"/>
                <a:gd name="connsiteX139" fmla="*/ 1548309 w 2580515"/>
                <a:gd name="connsiteY139" fmla="*/ 16829 h 2401001"/>
                <a:gd name="connsiteX140" fmla="*/ 1497821 w 2580515"/>
                <a:gd name="connsiteY140" fmla="*/ 22439 h 2401001"/>
                <a:gd name="connsiteX141" fmla="*/ 1458552 w 2580515"/>
                <a:gd name="connsiteY141" fmla="*/ 28049 h 2401001"/>
                <a:gd name="connsiteX142" fmla="*/ 1424893 w 2580515"/>
                <a:gd name="connsiteY142" fmla="*/ 39269 h 2401001"/>
                <a:gd name="connsiteX143" fmla="*/ 1408064 w 2580515"/>
                <a:gd name="connsiteY143" fmla="*/ 44879 h 2401001"/>
                <a:gd name="connsiteX144" fmla="*/ 1368795 w 2580515"/>
                <a:gd name="connsiteY144" fmla="*/ 67318 h 2401001"/>
                <a:gd name="connsiteX145" fmla="*/ 1351965 w 2580515"/>
                <a:gd name="connsiteY145" fmla="*/ 72928 h 2401001"/>
                <a:gd name="connsiteX146" fmla="*/ 1335136 w 2580515"/>
                <a:gd name="connsiteY146" fmla="*/ 84147 h 2401001"/>
                <a:gd name="connsiteX147" fmla="*/ 1284648 w 2580515"/>
                <a:gd name="connsiteY147" fmla="*/ 106587 h 2401001"/>
                <a:gd name="connsiteX148" fmla="*/ 1279038 w 2580515"/>
                <a:gd name="connsiteY148" fmla="*/ 123416 h 2401001"/>
                <a:gd name="connsiteX149" fmla="*/ 1262208 w 2580515"/>
                <a:gd name="connsiteY149" fmla="*/ 129026 h 2401001"/>
                <a:gd name="connsiteX150" fmla="*/ 1245379 w 2580515"/>
                <a:gd name="connsiteY150" fmla="*/ 140245 h 2401001"/>
                <a:gd name="connsiteX151" fmla="*/ 1245379 w 2580515"/>
                <a:gd name="connsiteY151" fmla="*/ 157075 h 2401001"/>
                <a:gd name="connsiteX0" fmla="*/ 1239769 w 2580515"/>
                <a:gd name="connsiteY0" fmla="*/ 140245 h 2401001"/>
                <a:gd name="connsiteX1" fmla="*/ 1150012 w 2580515"/>
                <a:gd name="connsiteY1" fmla="*/ 162685 h 2401001"/>
                <a:gd name="connsiteX2" fmla="*/ 1105133 w 2580515"/>
                <a:gd name="connsiteY2" fmla="*/ 179514 h 2401001"/>
                <a:gd name="connsiteX3" fmla="*/ 1071475 w 2580515"/>
                <a:gd name="connsiteY3" fmla="*/ 185124 h 2401001"/>
                <a:gd name="connsiteX4" fmla="*/ 1020986 w 2580515"/>
                <a:gd name="connsiteY4" fmla="*/ 213173 h 2401001"/>
                <a:gd name="connsiteX5" fmla="*/ 987327 w 2580515"/>
                <a:gd name="connsiteY5" fmla="*/ 218783 h 2401001"/>
                <a:gd name="connsiteX6" fmla="*/ 948059 w 2580515"/>
                <a:gd name="connsiteY6" fmla="*/ 241222 h 2401001"/>
                <a:gd name="connsiteX7" fmla="*/ 875131 w 2580515"/>
                <a:gd name="connsiteY7" fmla="*/ 269271 h 2401001"/>
                <a:gd name="connsiteX8" fmla="*/ 802203 w 2580515"/>
                <a:gd name="connsiteY8" fmla="*/ 314150 h 2401001"/>
                <a:gd name="connsiteX9" fmla="*/ 729276 w 2580515"/>
                <a:gd name="connsiteY9" fmla="*/ 347809 h 2401001"/>
                <a:gd name="connsiteX10" fmla="*/ 673178 w 2580515"/>
                <a:gd name="connsiteY10" fmla="*/ 375858 h 2401001"/>
                <a:gd name="connsiteX11" fmla="*/ 639519 w 2580515"/>
                <a:gd name="connsiteY11" fmla="*/ 403907 h 2401001"/>
                <a:gd name="connsiteX12" fmla="*/ 594640 w 2580515"/>
                <a:gd name="connsiteY12" fmla="*/ 426346 h 2401001"/>
                <a:gd name="connsiteX13" fmla="*/ 577811 w 2580515"/>
                <a:gd name="connsiteY13" fmla="*/ 437566 h 2401001"/>
                <a:gd name="connsiteX14" fmla="*/ 516103 w 2580515"/>
                <a:gd name="connsiteY14" fmla="*/ 476834 h 2401001"/>
                <a:gd name="connsiteX15" fmla="*/ 482444 w 2580515"/>
                <a:gd name="connsiteY15" fmla="*/ 510493 h 2401001"/>
                <a:gd name="connsiteX16" fmla="*/ 443175 w 2580515"/>
                <a:gd name="connsiteY16" fmla="*/ 544152 h 2401001"/>
                <a:gd name="connsiteX17" fmla="*/ 415126 w 2580515"/>
                <a:gd name="connsiteY17" fmla="*/ 589031 h 2401001"/>
                <a:gd name="connsiteX18" fmla="*/ 403906 w 2580515"/>
                <a:gd name="connsiteY18" fmla="*/ 611470 h 2401001"/>
                <a:gd name="connsiteX19" fmla="*/ 387077 w 2580515"/>
                <a:gd name="connsiteY19" fmla="*/ 633909 h 2401001"/>
                <a:gd name="connsiteX20" fmla="*/ 359028 w 2580515"/>
                <a:gd name="connsiteY20" fmla="*/ 695617 h 2401001"/>
                <a:gd name="connsiteX21" fmla="*/ 325369 w 2580515"/>
                <a:gd name="connsiteY21" fmla="*/ 768545 h 2401001"/>
                <a:gd name="connsiteX22" fmla="*/ 319759 w 2580515"/>
                <a:gd name="connsiteY22" fmla="*/ 790984 h 2401001"/>
                <a:gd name="connsiteX23" fmla="*/ 302930 w 2580515"/>
                <a:gd name="connsiteY23" fmla="*/ 824643 h 2401001"/>
                <a:gd name="connsiteX24" fmla="*/ 291710 w 2580515"/>
                <a:gd name="connsiteY24" fmla="*/ 852692 h 2401001"/>
                <a:gd name="connsiteX25" fmla="*/ 286100 w 2580515"/>
                <a:gd name="connsiteY25" fmla="*/ 875131 h 2401001"/>
                <a:gd name="connsiteX26" fmla="*/ 269271 w 2580515"/>
                <a:gd name="connsiteY26" fmla="*/ 897571 h 2401001"/>
                <a:gd name="connsiteX27" fmla="*/ 241222 w 2580515"/>
                <a:gd name="connsiteY27" fmla="*/ 976108 h 2401001"/>
                <a:gd name="connsiteX28" fmla="*/ 224392 w 2580515"/>
                <a:gd name="connsiteY28" fmla="*/ 1009767 h 2401001"/>
                <a:gd name="connsiteX29" fmla="*/ 201953 w 2580515"/>
                <a:gd name="connsiteY29" fmla="*/ 1049036 h 2401001"/>
                <a:gd name="connsiteX30" fmla="*/ 173904 w 2580515"/>
                <a:gd name="connsiteY30" fmla="*/ 1138793 h 2401001"/>
                <a:gd name="connsiteX31" fmla="*/ 157075 w 2580515"/>
                <a:gd name="connsiteY31" fmla="*/ 1172452 h 2401001"/>
                <a:gd name="connsiteX32" fmla="*/ 129025 w 2580515"/>
                <a:gd name="connsiteY32" fmla="*/ 1256599 h 2401001"/>
                <a:gd name="connsiteX33" fmla="*/ 112196 w 2580515"/>
                <a:gd name="connsiteY33" fmla="*/ 1290258 h 2401001"/>
                <a:gd name="connsiteX34" fmla="*/ 100976 w 2580515"/>
                <a:gd name="connsiteY34" fmla="*/ 1323917 h 2401001"/>
                <a:gd name="connsiteX35" fmla="*/ 61708 w 2580515"/>
                <a:gd name="connsiteY35" fmla="*/ 1408064 h 2401001"/>
                <a:gd name="connsiteX36" fmla="*/ 28049 w 2580515"/>
                <a:gd name="connsiteY36" fmla="*/ 1514650 h 2401001"/>
                <a:gd name="connsiteX37" fmla="*/ 11219 w 2580515"/>
                <a:gd name="connsiteY37" fmla="*/ 1581968 h 2401001"/>
                <a:gd name="connsiteX38" fmla="*/ 0 w 2580515"/>
                <a:gd name="connsiteY38" fmla="*/ 1660506 h 2401001"/>
                <a:gd name="connsiteX39" fmla="*/ 5610 w 2580515"/>
                <a:gd name="connsiteY39" fmla="*/ 1772702 h 2401001"/>
                <a:gd name="connsiteX40" fmla="*/ 22439 w 2580515"/>
                <a:gd name="connsiteY40" fmla="*/ 1806361 h 2401001"/>
                <a:gd name="connsiteX41" fmla="*/ 33659 w 2580515"/>
                <a:gd name="connsiteY41" fmla="*/ 1840020 h 2401001"/>
                <a:gd name="connsiteX42" fmla="*/ 78537 w 2580515"/>
                <a:gd name="connsiteY42" fmla="*/ 1918557 h 2401001"/>
                <a:gd name="connsiteX43" fmla="*/ 123416 w 2580515"/>
                <a:gd name="connsiteY43" fmla="*/ 1974655 h 2401001"/>
                <a:gd name="connsiteX44" fmla="*/ 151465 w 2580515"/>
                <a:gd name="connsiteY44" fmla="*/ 2013924 h 2401001"/>
                <a:gd name="connsiteX45" fmla="*/ 168294 w 2580515"/>
                <a:gd name="connsiteY45" fmla="*/ 2030753 h 2401001"/>
                <a:gd name="connsiteX46" fmla="*/ 230002 w 2580515"/>
                <a:gd name="connsiteY46" fmla="*/ 2098071 h 2401001"/>
                <a:gd name="connsiteX47" fmla="*/ 258051 w 2580515"/>
                <a:gd name="connsiteY47" fmla="*/ 2131730 h 2401001"/>
                <a:gd name="connsiteX48" fmla="*/ 280491 w 2580515"/>
                <a:gd name="connsiteY48" fmla="*/ 2154169 h 2401001"/>
                <a:gd name="connsiteX49" fmla="*/ 302930 w 2580515"/>
                <a:gd name="connsiteY49" fmla="*/ 2182218 h 2401001"/>
                <a:gd name="connsiteX50" fmla="*/ 325369 w 2580515"/>
                <a:gd name="connsiteY50" fmla="*/ 2199048 h 2401001"/>
                <a:gd name="connsiteX51" fmla="*/ 336589 w 2580515"/>
                <a:gd name="connsiteY51" fmla="*/ 2215877 h 2401001"/>
                <a:gd name="connsiteX52" fmla="*/ 364638 w 2580515"/>
                <a:gd name="connsiteY52" fmla="*/ 2243926 h 2401001"/>
                <a:gd name="connsiteX53" fmla="*/ 387077 w 2580515"/>
                <a:gd name="connsiteY53" fmla="*/ 2271976 h 2401001"/>
                <a:gd name="connsiteX54" fmla="*/ 403906 w 2580515"/>
                <a:gd name="connsiteY54" fmla="*/ 2283195 h 2401001"/>
                <a:gd name="connsiteX55" fmla="*/ 426346 w 2580515"/>
                <a:gd name="connsiteY55" fmla="*/ 2300025 h 2401001"/>
                <a:gd name="connsiteX56" fmla="*/ 460005 w 2580515"/>
                <a:gd name="connsiteY56" fmla="*/ 2333683 h 2401001"/>
                <a:gd name="connsiteX57" fmla="*/ 482444 w 2580515"/>
                <a:gd name="connsiteY57" fmla="*/ 2344903 h 2401001"/>
                <a:gd name="connsiteX58" fmla="*/ 532932 w 2580515"/>
                <a:gd name="connsiteY58" fmla="*/ 2372952 h 2401001"/>
                <a:gd name="connsiteX59" fmla="*/ 555372 w 2580515"/>
                <a:gd name="connsiteY59" fmla="*/ 2378562 h 2401001"/>
                <a:gd name="connsiteX60" fmla="*/ 577811 w 2580515"/>
                <a:gd name="connsiteY60" fmla="*/ 2389782 h 2401001"/>
                <a:gd name="connsiteX61" fmla="*/ 628299 w 2580515"/>
                <a:gd name="connsiteY61" fmla="*/ 2395391 h 2401001"/>
                <a:gd name="connsiteX62" fmla="*/ 667568 w 2580515"/>
                <a:gd name="connsiteY62" fmla="*/ 2401001 h 2401001"/>
                <a:gd name="connsiteX63" fmla="*/ 768545 w 2580515"/>
                <a:gd name="connsiteY63" fmla="*/ 2395391 h 2401001"/>
                <a:gd name="connsiteX64" fmla="*/ 886351 w 2580515"/>
                <a:gd name="connsiteY64" fmla="*/ 2378562 h 2401001"/>
                <a:gd name="connsiteX65" fmla="*/ 987327 w 2580515"/>
                <a:gd name="connsiteY65" fmla="*/ 2367342 h 2401001"/>
                <a:gd name="connsiteX66" fmla="*/ 1099524 w 2580515"/>
                <a:gd name="connsiteY66" fmla="*/ 2361733 h 2401001"/>
                <a:gd name="connsiteX67" fmla="*/ 1172451 w 2580515"/>
                <a:gd name="connsiteY67" fmla="*/ 2356123 h 2401001"/>
                <a:gd name="connsiteX68" fmla="*/ 1239769 w 2580515"/>
                <a:gd name="connsiteY68" fmla="*/ 2344903 h 2401001"/>
                <a:gd name="connsiteX69" fmla="*/ 1312697 w 2580515"/>
                <a:gd name="connsiteY69" fmla="*/ 2333683 h 2401001"/>
                <a:gd name="connsiteX70" fmla="*/ 1413673 w 2580515"/>
                <a:gd name="connsiteY70" fmla="*/ 2322464 h 2401001"/>
                <a:gd name="connsiteX71" fmla="*/ 1475381 w 2580515"/>
                <a:gd name="connsiteY71" fmla="*/ 2305634 h 2401001"/>
                <a:gd name="connsiteX72" fmla="*/ 1497821 w 2580515"/>
                <a:gd name="connsiteY72" fmla="*/ 2294415 h 2401001"/>
                <a:gd name="connsiteX73" fmla="*/ 1537089 w 2580515"/>
                <a:gd name="connsiteY73" fmla="*/ 2288805 h 2401001"/>
                <a:gd name="connsiteX74" fmla="*/ 1626846 w 2580515"/>
                <a:gd name="connsiteY74" fmla="*/ 2255146 h 2401001"/>
                <a:gd name="connsiteX75" fmla="*/ 1660505 w 2580515"/>
                <a:gd name="connsiteY75" fmla="*/ 2243926 h 2401001"/>
                <a:gd name="connsiteX76" fmla="*/ 1733433 w 2580515"/>
                <a:gd name="connsiteY76" fmla="*/ 2210268 h 2401001"/>
                <a:gd name="connsiteX77" fmla="*/ 1772702 w 2580515"/>
                <a:gd name="connsiteY77" fmla="*/ 2193438 h 2401001"/>
                <a:gd name="connsiteX78" fmla="*/ 1845629 w 2580515"/>
                <a:gd name="connsiteY78" fmla="*/ 2154169 h 2401001"/>
                <a:gd name="connsiteX79" fmla="*/ 1890508 w 2580515"/>
                <a:gd name="connsiteY79" fmla="*/ 2131730 h 2401001"/>
                <a:gd name="connsiteX80" fmla="*/ 1912947 w 2580515"/>
                <a:gd name="connsiteY80" fmla="*/ 2114901 h 2401001"/>
                <a:gd name="connsiteX81" fmla="*/ 1929776 w 2580515"/>
                <a:gd name="connsiteY81" fmla="*/ 2103681 h 2401001"/>
                <a:gd name="connsiteX82" fmla="*/ 2008314 w 2580515"/>
                <a:gd name="connsiteY82" fmla="*/ 2053193 h 2401001"/>
                <a:gd name="connsiteX83" fmla="*/ 2041973 w 2580515"/>
                <a:gd name="connsiteY83" fmla="*/ 2030753 h 2401001"/>
                <a:gd name="connsiteX84" fmla="*/ 2064412 w 2580515"/>
                <a:gd name="connsiteY84" fmla="*/ 2008314 h 2401001"/>
                <a:gd name="connsiteX85" fmla="*/ 2092461 w 2580515"/>
                <a:gd name="connsiteY85" fmla="*/ 1985875 h 2401001"/>
                <a:gd name="connsiteX86" fmla="*/ 2109291 w 2580515"/>
                <a:gd name="connsiteY86" fmla="*/ 1974655 h 2401001"/>
                <a:gd name="connsiteX87" fmla="*/ 2137340 w 2580515"/>
                <a:gd name="connsiteY87" fmla="*/ 1940996 h 2401001"/>
                <a:gd name="connsiteX88" fmla="*/ 2165389 w 2580515"/>
                <a:gd name="connsiteY88" fmla="*/ 1912947 h 2401001"/>
                <a:gd name="connsiteX89" fmla="*/ 2227097 w 2580515"/>
                <a:gd name="connsiteY89" fmla="*/ 1834410 h 2401001"/>
                <a:gd name="connsiteX90" fmla="*/ 2255146 w 2580515"/>
                <a:gd name="connsiteY90" fmla="*/ 1800751 h 2401001"/>
                <a:gd name="connsiteX91" fmla="*/ 2271975 w 2580515"/>
                <a:gd name="connsiteY91" fmla="*/ 1783922 h 2401001"/>
                <a:gd name="connsiteX92" fmla="*/ 2322464 w 2580515"/>
                <a:gd name="connsiteY92" fmla="*/ 1705384 h 2401001"/>
                <a:gd name="connsiteX93" fmla="*/ 2372952 w 2580515"/>
                <a:gd name="connsiteY93" fmla="*/ 1632456 h 2401001"/>
                <a:gd name="connsiteX94" fmla="*/ 2406611 w 2580515"/>
                <a:gd name="connsiteY94" fmla="*/ 1565139 h 2401001"/>
                <a:gd name="connsiteX95" fmla="*/ 2417830 w 2580515"/>
                <a:gd name="connsiteY95" fmla="*/ 1548309 h 2401001"/>
                <a:gd name="connsiteX96" fmla="*/ 2440270 w 2580515"/>
                <a:gd name="connsiteY96" fmla="*/ 1509041 h 2401001"/>
                <a:gd name="connsiteX97" fmla="*/ 2451489 w 2580515"/>
                <a:gd name="connsiteY97" fmla="*/ 1480991 h 2401001"/>
                <a:gd name="connsiteX98" fmla="*/ 2468319 w 2580515"/>
                <a:gd name="connsiteY98" fmla="*/ 1447333 h 2401001"/>
                <a:gd name="connsiteX99" fmla="*/ 2507587 w 2580515"/>
                <a:gd name="connsiteY99" fmla="*/ 1357576 h 2401001"/>
                <a:gd name="connsiteX100" fmla="*/ 2546856 w 2580515"/>
                <a:gd name="connsiteY100" fmla="*/ 1267818 h 2401001"/>
                <a:gd name="connsiteX101" fmla="*/ 2563686 w 2580515"/>
                <a:gd name="connsiteY101" fmla="*/ 1217330 h 2401001"/>
                <a:gd name="connsiteX102" fmla="*/ 2580515 w 2580515"/>
                <a:gd name="connsiteY102" fmla="*/ 1138793 h 2401001"/>
                <a:gd name="connsiteX103" fmla="*/ 2574905 w 2580515"/>
                <a:gd name="connsiteY103" fmla="*/ 948059 h 2401001"/>
                <a:gd name="connsiteX104" fmla="*/ 2569295 w 2580515"/>
                <a:gd name="connsiteY104" fmla="*/ 931229 h 2401001"/>
                <a:gd name="connsiteX105" fmla="*/ 2563686 w 2580515"/>
                <a:gd name="connsiteY105" fmla="*/ 875131 h 2401001"/>
                <a:gd name="connsiteX106" fmla="*/ 2552466 w 2580515"/>
                <a:gd name="connsiteY106" fmla="*/ 852692 h 2401001"/>
                <a:gd name="connsiteX107" fmla="*/ 2546856 w 2580515"/>
                <a:gd name="connsiteY107" fmla="*/ 835863 h 2401001"/>
                <a:gd name="connsiteX108" fmla="*/ 2530027 w 2580515"/>
                <a:gd name="connsiteY108" fmla="*/ 768545 h 2401001"/>
                <a:gd name="connsiteX109" fmla="*/ 2518807 w 2580515"/>
                <a:gd name="connsiteY109" fmla="*/ 706837 h 2401001"/>
                <a:gd name="connsiteX110" fmla="*/ 2496368 w 2580515"/>
                <a:gd name="connsiteY110" fmla="*/ 645129 h 2401001"/>
                <a:gd name="connsiteX111" fmla="*/ 2485148 w 2580515"/>
                <a:gd name="connsiteY111" fmla="*/ 622690 h 2401001"/>
                <a:gd name="connsiteX112" fmla="*/ 2468319 w 2580515"/>
                <a:gd name="connsiteY112" fmla="*/ 583421 h 2401001"/>
                <a:gd name="connsiteX113" fmla="*/ 2462709 w 2580515"/>
                <a:gd name="connsiteY113" fmla="*/ 560982 h 2401001"/>
                <a:gd name="connsiteX114" fmla="*/ 2445879 w 2580515"/>
                <a:gd name="connsiteY114" fmla="*/ 527323 h 2401001"/>
                <a:gd name="connsiteX115" fmla="*/ 2429050 w 2580515"/>
                <a:gd name="connsiteY115" fmla="*/ 488054 h 2401001"/>
                <a:gd name="connsiteX116" fmla="*/ 2417830 w 2580515"/>
                <a:gd name="connsiteY116" fmla="*/ 454395 h 2401001"/>
                <a:gd name="connsiteX117" fmla="*/ 2395391 w 2580515"/>
                <a:gd name="connsiteY117" fmla="*/ 415126 h 2401001"/>
                <a:gd name="connsiteX118" fmla="*/ 2389781 w 2580515"/>
                <a:gd name="connsiteY118" fmla="*/ 398297 h 2401001"/>
                <a:gd name="connsiteX119" fmla="*/ 2350513 w 2580515"/>
                <a:gd name="connsiteY119" fmla="*/ 347809 h 2401001"/>
                <a:gd name="connsiteX120" fmla="*/ 2333683 w 2580515"/>
                <a:gd name="connsiteY120" fmla="*/ 319760 h 2401001"/>
                <a:gd name="connsiteX121" fmla="*/ 2316854 w 2580515"/>
                <a:gd name="connsiteY121" fmla="*/ 302930 h 2401001"/>
                <a:gd name="connsiteX122" fmla="*/ 2288805 w 2580515"/>
                <a:gd name="connsiteY122" fmla="*/ 258052 h 2401001"/>
                <a:gd name="connsiteX123" fmla="*/ 2271975 w 2580515"/>
                <a:gd name="connsiteY123" fmla="*/ 230002 h 2401001"/>
                <a:gd name="connsiteX124" fmla="*/ 2249536 w 2580515"/>
                <a:gd name="connsiteY124" fmla="*/ 213173 h 2401001"/>
                <a:gd name="connsiteX125" fmla="*/ 2227097 w 2580515"/>
                <a:gd name="connsiteY125" fmla="*/ 190734 h 2401001"/>
                <a:gd name="connsiteX126" fmla="*/ 2204657 w 2580515"/>
                <a:gd name="connsiteY126" fmla="*/ 179514 h 2401001"/>
                <a:gd name="connsiteX127" fmla="*/ 2187828 w 2580515"/>
                <a:gd name="connsiteY127" fmla="*/ 168295 h 2401001"/>
                <a:gd name="connsiteX128" fmla="*/ 2159779 w 2580515"/>
                <a:gd name="connsiteY128" fmla="*/ 145855 h 2401001"/>
                <a:gd name="connsiteX129" fmla="*/ 2137340 w 2580515"/>
                <a:gd name="connsiteY129" fmla="*/ 134636 h 2401001"/>
                <a:gd name="connsiteX130" fmla="*/ 2120510 w 2580515"/>
                <a:gd name="connsiteY130" fmla="*/ 123416 h 2401001"/>
                <a:gd name="connsiteX131" fmla="*/ 2098071 w 2580515"/>
                <a:gd name="connsiteY131" fmla="*/ 112196 h 2401001"/>
                <a:gd name="connsiteX132" fmla="*/ 2025143 w 2580515"/>
                <a:gd name="connsiteY132" fmla="*/ 72928 h 2401001"/>
                <a:gd name="connsiteX133" fmla="*/ 1974655 w 2580515"/>
                <a:gd name="connsiteY133" fmla="*/ 50488 h 2401001"/>
                <a:gd name="connsiteX134" fmla="*/ 1935386 w 2580515"/>
                <a:gd name="connsiteY134" fmla="*/ 39269 h 2401001"/>
                <a:gd name="connsiteX135" fmla="*/ 1873678 w 2580515"/>
                <a:gd name="connsiteY135" fmla="*/ 16829 h 2401001"/>
                <a:gd name="connsiteX136" fmla="*/ 1795141 w 2580515"/>
                <a:gd name="connsiteY136" fmla="*/ 5610 h 2401001"/>
                <a:gd name="connsiteX137" fmla="*/ 1755872 w 2580515"/>
                <a:gd name="connsiteY137" fmla="*/ 0 h 2401001"/>
                <a:gd name="connsiteX138" fmla="*/ 1621237 w 2580515"/>
                <a:gd name="connsiteY138" fmla="*/ 5610 h 2401001"/>
                <a:gd name="connsiteX139" fmla="*/ 1548309 w 2580515"/>
                <a:gd name="connsiteY139" fmla="*/ 16829 h 2401001"/>
                <a:gd name="connsiteX140" fmla="*/ 1497821 w 2580515"/>
                <a:gd name="connsiteY140" fmla="*/ 22439 h 2401001"/>
                <a:gd name="connsiteX141" fmla="*/ 1458552 w 2580515"/>
                <a:gd name="connsiteY141" fmla="*/ 28049 h 2401001"/>
                <a:gd name="connsiteX142" fmla="*/ 1424893 w 2580515"/>
                <a:gd name="connsiteY142" fmla="*/ 39269 h 2401001"/>
                <a:gd name="connsiteX143" fmla="*/ 1408064 w 2580515"/>
                <a:gd name="connsiteY143" fmla="*/ 44879 h 2401001"/>
                <a:gd name="connsiteX144" fmla="*/ 1368795 w 2580515"/>
                <a:gd name="connsiteY144" fmla="*/ 67318 h 2401001"/>
                <a:gd name="connsiteX145" fmla="*/ 1351965 w 2580515"/>
                <a:gd name="connsiteY145" fmla="*/ 72928 h 2401001"/>
                <a:gd name="connsiteX146" fmla="*/ 1335136 w 2580515"/>
                <a:gd name="connsiteY146" fmla="*/ 84147 h 2401001"/>
                <a:gd name="connsiteX147" fmla="*/ 1284648 w 2580515"/>
                <a:gd name="connsiteY147" fmla="*/ 106587 h 2401001"/>
                <a:gd name="connsiteX148" fmla="*/ 1279038 w 2580515"/>
                <a:gd name="connsiteY148" fmla="*/ 123416 h 2401001"/>
                <a:gd name="connsiteX149" fmla="*/ 1262208 w 2580515"/>
                <a:gd name="connsiteY149" fmla="*/ 129026 h 2401001"/>
                <a:gd name="connsiteX150" fmla="*/ 1245379 w 2580515"/>
                <a:gd name="connsiteY150" fmla="*/ 140245 h 2401001"/>
                <a:gd name="connsiteX151" fmla="*/ 1239769 w 2580515"/>
                <a:gd name="connsiteY151" fmla="*/ 140245 h 240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2580515" h="2401001">
                  <a:moveTo>
                    <a:pt x="1239769" y="140245"/>
                  </a:moveTo>
                  <a:cubicBezTo>
                    <a:pt x="1207980" y="142115"/>
                    <a:pt x="1172451" y="156140"/>
                    <a:pt x="1150012" y="162685"/>
                  </a:cubicBezTo>
                  <a:cubicBezTo>
                    <a:pt x="1127573" y="169230"/>
                    <a:pt x="1138069" y="169633"/>
                    <a:pt x="1105133" y="179514"/>
                  </a:cubicBezTo>
                  <a:cubicBezTo>
                    <a:pt x="1094239" y="182782"/>
                    <a:pt x="1082694" y="183254"/>
                    <a:pt x="1071475" y="185124"/>
                  </a:cubicBezTo>
                  <a:cubicBezTo>
                    <a:pt x="1064242" y="189463"/>
                    <a:pt x="1031712" y="209955"/>
                    <a:pt x="1020986" y="213173"/>
                  </a:cubicBezTo>
                  <a:cubicBezTo>
                    <a:pt x="1010091" y="216442"/>
                    <a:pt x="998547" y="216913"/>
                    <a:pt x="987327" y="218783"/>
                  </a:cubicBezTo>
                  <a:cubicBezTo>
                    <a:pt x="974238" y="226263"/>
                    <a:pt x="961747" y="234904"/>
                    <a:pt x="948059" y="241222"/>
                  </a:cubicBezTo>
                  <a:cubicBezTo>
                    <a:pt x="889692" y="268161"/>
                    <a:pt x="938755" y="234278"/>
                    <a:pt x="875131" y="269271"/>
                  </a:cubicBezTo>
                  <a:cubicBezTo>
                    <a:pt x="850121" y="283027"/>
                    <a:pt x="826512" y="299190"/>
                    <a:pt x="802203" y="314150"/>
                  </a:cubicBezTo>
                  <a:cubicBezTo>
                    <a:pt x="779799" y="327937"/>
                    <a:pt x="752836" y="336722"/>
                    <a:pt x="729276" y="347809"/>
                  </a:cubicBezTo>
                  <a:cubicBezTo>
                    <a:pt x="710359" y="356711"/>
                    <a:pt x="691877" y="366508"/>
                    <a:pt x="673178" y="375858"/>
                  </a:cubicBezTo>
                  <a:cubicBezTo>
                    <a:pt x="660115" y="382389"/>
                    <a:pt x="651804" y="396009"/>
                    <a:pt x="639519" y="403907"/>
                  </a:cubicBezTo>
                  <a:cubicBezTo>
                    <a:pt x="625450" y="412951"/>
                    <a:pt x="609323" y="418337"/>
                    <a:pt x="594640" y="426346"/>
                  </a:cubicBezTo>
                  <a:cubicBezTo>
                    <a:pt x="588721" y="429574"/>
                    <a:pt x="583528" y="433993"/>
                    <a:pt x="577811" y="437566"/>
                  </a:cubicBezTo>
                  <a:cubicBezTo>
                    <a:pt x="561086" y="448019"/>
                    <a:pt x="530530" y="464812"/>
                    <a:pt x="516103" y="476834"/>
                  </a:cubicBezTo>
                  <a:cubicBezTo>
                    <a:pt x="503914" y="486992"/>
                    <a:pt x="493664" y="499273"/>
                    <a:pt x="482444" y="510493"/>
                  </a:cubicBezTo>
                  <a:cubicBezTo>
                    <a:pt x="422904" y="570033"/>
                    <a:pt x="523580" y="450343"/>
                    <a:pt x="443175" y="544152"/>
                  </a:cubicBezTo>
                  <a:cubicBezTo>
                    <a:pt x="437643" y="550606"/>
                    <a:pt x="416447" y="586653"/>
                    <a:pt x="415126" y="589031"/>
                  </a:cubicBezTo>
                  <a:cubicBezTo>
                    <a:pt x="411065" y="596341"/>
                    <a:pt x="408338" y="604379"/>
                    <a:pt x="403906" y="611470"/>
                  </a:cubicBezTo>
                  <a:cubicBezTo>
                    <a:pt x="398951" y="619398"/>
                    <a:pt x="391887" y="625892"/>
                    <a:pt x="387077" y="633909"/>
                  </a:cubicBezTo>
                  <a:cubicBezTo>
                    <a:pt x="367956" y="665779"/>
                    <a:pt x="373132" y="664588"/>
                    <a:pt x="359028" y="695617"/>
                  </a:cubicBezTo>
                  <a:cubicBezTo>
                    <a:pt x="341925" y="733244"/>
                    <a:pt x="340221" y="727702"/>
                    <a:pt x="325369" y="768545"/>
                  </a:cubicBezTo>
                  <a:cubicBezTo>
                    <a:pt x="322734" y="775791"/>
                    <a:pt x="322622" y="783826"/>
                    <a:pt x="319759" y="790984"/>
                  </a:cubicBezTo>
                  <a:cubicBezTo>
                    <a:pt x="315100" y="802631"/>
                    <a:pt x="308121" y="813223"/>
                    <a:pt x="302930" y="824643"/>
                  </a:cubicBezTo>
                  <a:cubicBezTo>
                    <a:pt x="298763" y="833810"/>
                    <a:pt x="294895" y="843139"/>
                    <a:pt x="291710" y="852692"/>
                  </a:cubicBezTo>
                  <a:cubicBezTo>
                    <a:pt x="289272" y="860006"/>
                    <a:pt x="289548" y="868235"/>
                    <a:pt x="286100" y="875131"/>
                  </a:cubicBezTo>
                  <a:cubicBezTo>
                    <a:pt x="281919" y="883494"/>
                    <a:pt x="274881" y="890091"/>
                    <a:pt x="269271" y="897571"/>
                  </a:cubicBezTo>
                  <a:cubicBezTo>
                    <a:pt x="260768" y="923078"/>
                    <a:pt x="251707" y="951643"/>
                    <a:pt x="241222" y="976108"/>
                  </a:cubicBezTo>
                  <a:cubicBezTo>
                    <a:pt x="236281" y="987638"/>
                    <a:pt x="230339" y="998722"/>
                    <a:pt x="224392" y="1009767"/>
                  </a:cubicBezTo>
                  <a:cubicBezTo>
                    <a:pt x="217244" y="1023041"/>
                    <a:pt x="207996" y="1035224"/>
                    <a:pt x="201953" y="1049036"/>
                  </a:cubicBezTo>
                  <a:cubicBezTo>
                    <a:pt x="168804" y="1124806"/>
                    <a:pt x="199218" y="1072976"/>
                    <a:pt x="173904" y="1138793"/>
                  </a:cubicBezTo>
                  <a:cubicBezTo>
                    <a:pt x="169401" y="1150501"/>
                    <a:pt x="162016" y="1160922"/>
                    <a:pt x="157075" y="1172452"/>
                  </a:cubicBezTo>
                  <a:cubicBezTo>
                    <a:pt x="100656" y="1304094"/>
                    <a:pt x="174294" y="1138899"/>
                    <a:pt x="129025" y="1256599"/>
                  </a:cubicBezTo>
                  <a:cubicBezTo>
                    <a:pt x="124522" y="1268307"/>
                    <a:pt x="117021" y="1278679"/>
                    <a:pt x="112196" y="1290258"/>
                  </a:cubicBezTo>
                  <a:cubicBezTo>
                    <a:pt x="107647" y="1301175"/>
                    <a:pt x="105635" y="1313047"/>
                    <a:pt x="100976" y="1323917"/>
                  </a:cubicBezTo>
                  <a:cubicBezTo>
                    <a:pt x="74458" y="1385791"/>
                    <a:pt x="83175" y="1349796"/>
                    <a:pt x="61708" y="1408064"/>
                  </a:cubicBezTo>
                  <a:cubicBezTo>
                    <a:pt x="50501" y="1438482"/>
                    <a:pt x="36823" y="1481308"/>
                    <a:pt x="28049" y="1514650"/>
                  </a:cubicBezTo>
                  <a:cubicBezTo>
                    <a:pt x="22163" y="1537018"/>
                    <a:pt x="15021" y="1559153"/>
                    <a:pt x="11219" y="1581968"/>
                  </a:cubicBezTo>
                  <a:cubicBezTo>
                    <a:pt x="3132" y="1630498"/>
                    <a:pt x="7021" y="1604340"/>
                    <a:pt x="0" y="1660506"/>
                  </a:cubicBezTo>
                  <a:cubicBezTo>
                    <a:pt x="1870" y="1697905"/>
                    <a:pt x="2366" y="1735397"/>
                    <a:pt x="5610" y="1772702"/>
                  </a:cubicBezTo>
                  <a:cubicBezTo>
                    <a:pt x="7269" y="1791780"/>
                    <a:pt x="14874" y="1789340"/>
                    <a:pt x="22439" y="1806361"/>
                  </a:cubicBezTo>
                  <a:cubicBezTo>
                    <a:pt x="27242" y="1817168"/>
                    <a:pt x="29000" y="1829150"/>
                    <a:pt x="33659" y="1840020"/>
                  </a:cubicBezTo>
                  <a:cubicBezTo>
                    <a:pt x="46081" y="1869005"/>
                    <a:pt x="59758" y="1893519"/>
                    <a:pt x="78537" y="1918557"/>
                  </a:cubicBezTo>
                  <a:cubicBezTo>
                    <a:pt x="92905" y="1937715"/>
                    <a:pt x="108456" y="1955956"/>
                    <a:pt x="123416" y="1974655"/>
                  </a:cubicBezTo>
                  <a:cubicBezTo>
                    <a:pt x="133465" y="1987216"/>
                    <a:pt x="141416" y="2001363"/>
                    <a:pt x="151465" y="2013924"/>
                  </a:cubicBezTo>
                  <a:cubicBezTo>
                    <a:pt x="156421" y="2020119"/>
                    <a:pt x="163070" y="2024783"/>
                    <a:pt x="168294" y="2030753"/>
                  </a:cubicBezTo>
                  <a:cubicBezTo>
                    <a:pt x="227799" y="2098759"/>
                    <a:pt x="142839" y="2010908"/>
                    <a:pt x="230002" y="2098071"/>
                  </a:cubicBezTo>
                  <a:cubicBezTo>
                    <a:pt x="240329" y="2108398"/>
                    <a:pt x="248281" y="2120874"/>
                    <a:pt x="258051" y="2131730"/>
                  </a:cubicBezTo>
                  <a:cubicBezTo>
                    <a:pt x="265127" y="2139593"/>
                    <a:pt x="273463" y="2146263"/>
                    <a:pt x="280491" y="2154169"/>
                  </a:cubicBezTo>
                  <a:cubicBezTo>
                    <a:pt x="288446" y="2163118"/>
                    <a:pt x="294464" y="2173751"/>
                    <a:pt x="302930" y="2182218"/>
                  </a:cubicBezTo>
                  <a:cubicBezTo>
                    <a:pt x="309541" y="2188829"/>
                    <a:pt x="318758" y="2192437"/>
                    <a:pt x="325369" y="2199048"/>
                  </a:cubicBezTo>
                  <a:cubicBezTo>
                    <a:pt x="330136" y="2203815"/>
                    <a:pt x="332149" y="2210803"/>
                    <a:pt x="336589" y="2215877"/>
                  </a:cubicBezTo>
                  <a:cubicBezTo>
                    <a:pt x="345296" y="2225828"/>
                    <a:pt x="355793" y="2234098"/>
                    <a:pt x="364638" y="2243926"/>
                  </a:cubicBezTo>
                  <a:cubicBezTo>
                    <a:pt x="372648" y="2252826"/>
                    <a:pt x="378610" y="2263509"/>
                    <a:pt x="387077" y="2271976"/>
                  </a:cubicBezTo>
                  <a:cubicBezTo>
                    <a:pt x="391844" y="2276743"/>
                    <a:pt x="398420" y="2279276"/>
                    <a:pt x="403906" y="2283195"/>
                  </a:cubicBezTo>
                  <a:cubicBezTo>
                    <a:pt x="411514" y="2288630"/>
                    <a:pt x="419396" y="2293770"/>
                    <a:pt x="426346" y="2300025"/>
                  </a:cubicBezTo>
                  <a:cubicBezTo>
                    <a:pt x="438140" y="2310639"/>
                    <a:pt x="448785" y="2322464"/>
                    <a:pt x="460005" y="2333683"/>
                  </a:cubicBezTo>
                  <a:cubicBezTo>
                    <a:pt x="465918" y="2339596"/>
                    <a:pt x="475134" y="2340842"/>
                    <a:pt x="482444" y="2344903"/>
                  </a:cubicBezTo>
                  <a:cubicBezTo>
                    <a:pt x="497280" y="2353146"/>
                    <a:pt x="516373" y="2366743"/>
                    <a:pt x="532932" y="2372952"/>
                  </a:cubicBezTo>
                  <a:cubicBezTo>
                    <a:pt x="540151" y="2375659"/>
                    <a:pt x="547892" y="2376692"/>
                    <a:pt x="555372" y="2378562"/>
                  </a:cubicBezTo>
                  <a:cubicBezTo>
                    <a:pt x="562852" y="2382302"/>
                    <a:pt x="569663" y="2387902"/>
                    <a:pt x="577811" y="2389782"/>
                  </a:cubicBezTo>
                  <a:cubicBezTo>
                    <a:pt x="594310" y="2393589"/>
                    <a:pt x="611497" y="2393291"/>
                    <a:pt x="628299" y="2395391"/>
                  </a:cubicBezTo>
                  <a:cubicBezTo>
                    <a:pt x="641419" y="2397031"/>
                    <a:pt x="654478" y="2399131"/>
                    <a:pt x="667568" y="2401001"/>
                  </a:cubicBezTo>
                  <a:cubicBezTo>
                    <a:pt x="701227" y="2399131"/>
                    <a:pt x="734981" y="2398538"/>
                    <a:pt x="768545" y="2395391"/>
                  </a:cubicBezTo>
                  <a:cubicBezTo>
                    <a:pt x="840376" y="2388657"/>
                    <a:pt x="830801" y="2384734"/>
                    <a:pt x="886351" y="2378562"/>
                  </a:cubicBezTo>
                  <a:lnTo>
                    <a:pt x="987327" y="2367342"/>
                  </a:lnTo>
                  <a:cubicBezTo>
                    <a:pt x="1024544" y="2363207"/>
                    <a:pt x="1062147" y="2363998"/>
                    <a:pt x="1099524" y="2361733"/>
                  </a:cubicBezTo>
                  <a:cubicBezTo>
                    <a:pt x="1123860" y="2360258"/>
                    <a:pt x="1148142" y="2357993"/>
                    <a:pt x="1172451" y="2356123"/>
                  </a:cubicBezTo>
                  <a:cubicBezTo>
                    <a:pt x="1213994" y="2345737"/>
                    <a:pt x="1178485" y="2353658"/>
                    <a:pt x="1239769" y="2344903"/>
                  </a:cubicBezTo>
                  <a:cubicBezTo>
                    <a:pt x="1287092" y="2338142"/>
                    <a:pt x="1261446" y="2339712"/>
                    <a:pt x="1312697" y="2333683"/>
                  </a:cubicBezTo>
                  <a:cubicBezTo>
                    <a:pt x="1355378" y="2328662"/>
                    <a:pt x="1372945" y="2328730"/>
                    <a:pt x="1413673" y="2322464"/>
                  </a:cubicBezTo>
                  <a:cubicBezTo>
                    <a:pt x="1436562" y="2318942"/>
                    <a:pt x="1453461" y="2314402"/>
                    <a:pt x="1475381" y="2305634"/>
                  </a:cubicBezTo>
                  <a:cubicBezTo>
                    <a:pt x="1483146" y="2302528"/>
                    <a:pt x="1489753" y="2296615"/>
                    <a:pt x="1497821" y="2294415"/>
                  </a:cubicBezTo>
                  <a:cubicBezTo>
                    <a:pt x="1510577" y="2290936"/>
                    <a:pt x="1524000" y="2290675"/>
                    <a:pt x="1537089" y="2288805"/>
                  </a:cubicBezTo>
                  <a:cubicBezTo>
                    <a:pt x="1660401" y="2247703"/>
                    <a:pt x="1523659" y="2294835"/>
                    <a:pt x="1626846" y="2255146"/>
                  </a:cubicBezTo>
                  <a:cubicBezTo>
                    <a:pt x="1637884" y="2250900"/>
                    <a:pt x="1649467" y="2248171"/>
                    <a:pt x="1660505" y="2243926"/>
                  </a:cubicBezTo>
                  <a:cubicBezTo>
                    <a:pt x="1708611" y="2225424"/>
                    <a:pt x="1689408" y="2230587"/>
                    <a:pt x="1733433" y="2210268"/>
                  </a:cubicBezTo>
                  <a:cubicBezTo>
                    <a:pt x="1746363" y="2204300"/>
                    <a:pt x="1759772" y="2199406"/>
                    <a:pt x="1772702" y="2193438"/>
                  </a:cubicBezTo>
                  <a:cubicBezTo>
                    <a:pt x="1816745" y="2173110"/>
                    <a:pt x="1799194" y="2178934"/>
                    <a:pt x="1845629" y="2154169"/>
                  </a:cubicBezTo>
                  <a:cubicBezTo>
                    <a:pt x="1860387" y="2146298"/>
                    <a:pt x="1876061" y="2140157"/>
                    <a:pt x="1890508" y="2131730"/>
                  </a:cubicBezTo>
                  <a:cubicBezTo>
                    <a:pt x="1898584" y="2127019"/>
                    <a:pt x="1905339" y="2120335"/>
                    <a:pt x="1912947" y="2114901"/>
                  </a:cubicBezTo>
                  <a:cubicBezTo>
                    <a:pt x="1918433" y="2110982"/>
                    <a:pt x="1924034" y="2107215"/>
                    <a:pt x="1929776" y="2103681"/>
                  </a:cubicBezTo>
                  <a:cubicBezTo>
                    <a:pt x="2060506" y="2023231"/>
                    <a:pt x="1939869" y="2101105"/>
                    <a:pt x="2008314" y="2053193"/>
                  </a:cubicBezTo>
                  <a:cubicBezTo>
                    <a:pt x="2019361" y="2045460"/>
                    <a:pt x="2031443" y="2039177"/>
                    <a:pt x="2041973" y="2030753"/>
                  </a:cubicBezTo>
                  <a:cubicBezTo>
                    <a:pt x="2050233" y="2024145"/>
                    <a:pt x="2056506" y="2015342"/>
                    <a:pt x="2064412" y="2008314"/>
                  </a:cubicBezTo>
                  <a:cubicBezTo>
                    <a:pt x="2073361" y="2000359"/>
                    <a:pt x="2082882" y="1993059"/>
                    <a:pt x="2092461" y="1985875"/>
                  </a:cubicBezTo>
                  <a:cubicBezTo>
                    <a:pt x="2097855" y="1981830"/>
                    <a:pt x="2104523" y="1979423"/>
                    <a:pt x="2109291" y="1974655"/>
                  </a:cubicBezTo>
                  <a:cubicBezTo>
                    <a:pt x="2119618" y="1964328"/>
                    <a:pt x="2127516" y="1951803"/>
                    <a:pt x="2137340" y="1940996"/>
                  </a:cubicBezTo>
                  <a:cubicBezTo>
                    <a:pt x="2146234" y="1931212"/>
                    <a:pt x="2156872" y="1923061"/>
                    <a:pt x="2165389" y="1912947"/>
                  </a:cubicBezTo>
                  <a:cubicBezTo>
                    <a:pt x="2186834" y="1887481"/>
                    <a:pt x="2203556" y="1857953"/>
                    <a:pt x="2227097" y="1834410"/>
                  </a:cubicBezTo>
                  <a:cubicBezTo>
                    <a:pt x="2276272" y="1785232"/>
                    <a:pt x="2216088" y="1847619"/>
                    <a:pt x="2255146" y="1800751"/>
                  </a:cubicBezTo>
                  <a:cubicBezTo>
                    <a:pt x="2260225" y="1794657"/>
                    <a:pt x="2267400" y="1790403"/>
                    <a:pt x="2271975" y="1783922"/>
                  </a:cubicBezTo>
                  <a:cubicBezTo>
                    <a:pt x="2289923" y="1758496"/>
                    <a:pt x="2305503" y="1731478"/>
                    <a:pt x="2322464" y="1705384"/>
                  </a:cubicBezTo>
                  <a:cubicBezTo>
                    <a:pt x="2345118" y="1670531"/>
                    <a:pt x="2347453" y="1668155"/>
                    <a:pt x="2372952" y="1632456"/>
                  </a:cubicBezTo>
                  <a:cubicBezTo>
                    <a:pt x="2387534" y="1612041"/>
                    <a:pt x="2395391" y="1587578"/>
                    <a:pt x="2406611" y="1565139"/>
                  </a:cubicBezTo>
                  <a:cubicBezTo>
                    <a:pt x="2409626" y="1559109"/>
                    <a:pt x="2414361" y="1554090"/>
                    <a:pt x="2417830" y="1548309"/>
                  </a:cubicBezTo>
                  <a:cubicBezTo>
                    <a:pt x="2425586" y="1535382"/>
                    <a:pt x="2433528" y="1522525"/>
                    <a:pt x="2440270" y="1509041"/>
                  </a:cubicBezTo>
                  <a:cubicBezTo>
                    <a:pt x="2444774" y="1500034"/>
                    <a:pt x="2447322" y="1490159"/>
                    <a:pt x="2451489" y="1480991"/>
                  </a:cubicBezTo>
                  <a:cubicBezTo>
                    <a:pt x="2456680" y="1469572"/>
                    <a:pt x="2462709" y="1458552"/>
                    <a:pt x="2468319" y="1447333"/>
                  </a:cubicBezTo>
                  <a:cubicBezTo>
                    <a:pt x="2481914" y="1392953"/>
                    <a:pt x="2464297" y="1456525"/>
                    <a:pt x="2507587" y="1357576"/>
                  </a:cubicBezTo>
                  <a:lnTo>
                    <a:pt x="2546856" y="1267818"/>
                  </a:lnTo>
                  <a:cubicBezTo>
                    <a:pt x="2553966" y="1251566"/>
                    <a:pt x="2558076" y="1234159"/>
                    <a:pt x="2563686" y="1217330"/>
                  </a:cubicBezTo>
                  <a:cubicBezTo>
                    <a:pt x="2573003" y="1189380"/>
                    <a:pt x="2575808" y="1167035"/>
                    <a:pt x="2580515" y="1138793"/>
                  </a:cubicBezTo>
                  <a:cubicBezTo>
                    <a:pt x="2578645" y="1075215"/>
                    <a:pt x="2578338" y="1011572"/>
                    <a:pt x="2574905" y="948059"/>
                  </a:cubicBezTo>
                  <a:cubicBezTo>
                    <a:pt x="2574586" y="942154"/>
                    <a:pt x="2570194" y="937074"/>
                    <a:pt x="2569295" y="931229"/>
                  </a:cubicBezTo>
                  <a:cubicBezTo>
                    <a:pt x="2566438" y="912655"/>
                    <a:pt x="2567624" y="893506"/>
                    <a:pt x="2563686" y="875131"/>
                  </a:cubicBezTo>
                  <a:cubicBezTo>
                    <a:pt x="2561934" y="866954"/>
                    <a:pt x="2555760" y="860378"/>
                    <a:pt x="2552466" y="852692"/>
                  </a:cubicBezTo>
                  <a:cubicBezTo>
                    <a:pt x="2550137" y="847257"/>
                    <a:pt x="2548726" y="841473"/>
                    <a:pt x="2546856" y="835863"/>
                  </a:cubicBezTo>
                  <a:cubicBezTo>
                    <a:pt x="2537521" y="779854"/>
                    <a:pt x="2546694" y="824104"/>
                    <a:pt x="2530027" y="768545"/>
                  </a:cubicBezTo>
                  <a:cubicBezTo>
                    <a:pt x="2516667" y="724010"/>
                    <a:pt x="2533299" y="769634"/>
                    <a:pt x="2518807" y="706837"/>
                  </a:cubicBezTo>
                  <a:cubicBezTo>
                    <a:pt x="2515823" y="693907"/>
                    <a:pt x="2502255" y="658375"/>
                    <a:pt x="2496368" y="645129"/>
                  </a:cubicBezTo>
                  <a:cubicBezTo>
                    <a:pt x="2492972" y="637487"/>
                    <a:pt x="2488608" y="630303"/>
                    <a:pt x="2485148" y="622690"/>
                  </a:cubicBezTo>
                  <a:cubicBezTo>
                    <a:pt x="2479255" y="609725"/>
                    <a:pt x="2473186" y="596805"/>
                    <a:pt x="2468319" y="583421"/>
                  </a:cubicBezTo>
                  <a:cubicBezTo>
                    <a:pt x="2465684" y="576175"/>
                    <a:pt x="2465572" y="568140"/>
                    <a:pt x="2462709" y="560982"/>
                  </a:cubicBezTo>
                  <a:cubicBezTo>
                    <a:pt x="2458050" y="549335"/>
                    <a:pt x="2451136" y="538712"/>
                    <a:pt x="2445879" y="527323"/>
                  </a:cubicBezTo>
                  <a:cubicBezTo>
                    <a:pt x="2439911" y="514393"/>
                    <a:pt x="2434162" y="501346"/>
                    <a:pt x="2429050" y="488054"/>
                  </a:cubicBezTo>
                  <a:cubicBezTo>
                    <a:pt x="2424805" y="477016"/>
                    <a:pt x="2422786" y="465133"/>
                    <a:pt x="2417830" y="454395"/>
                  </a:cubicBezTo>
                  <a:cubicBezTo>
                    <a:pt x="2411512" y="440707"/>
                    <a:pt x="2402133" y="428610"/>
                    <a:pt x="2395391" y="415126"/>
                  </a:cubicBezTo>
                  <a:cubicBezTo>
                    <a:pt x="2392747" y="409837"/>
                    <a:pt x="2393061" y="403217"/>
                    <a:pt x="2389781" y="398297"/>
                  </a:cubicBezTo>
                  <a:cubicBezTo>
                    <a:pt x="2377955" y="380557"/>
                    <a:pt x="2363602" y="364638"/>
                    <a:pt x="2350513" y="347809"/>
                  </a:cubicBezTo>
                  <a:cubicBezTo>
                    <a:pt x="2343819" y="339202"/>
                    <a:pt x="2340225" y="328483"/>
                    <a:pt x="2333683" y="319760"/>
                  </a:cubicBezTo>
                  <a:cubicBezTo>
                    <a:pt x="2328923" y="313413"/>
                    <a:pt x="2321520" y="309346"/>
                    <a:pt x="2316854" y="302930"/>
                  </a:cubicBezTo>
                  <a:cubicBezTo>
                    <a:pt x="2306478" y="288663"/>
                    <a:pt x="2298155" y="273011"/>
                    <a:pt x="2288805" y="258052"/>
                  </a:cubicBezTo>
                  <a:cubicBezTo>
                    <a:pt x="2283026" y="248806"/>
                    <a:pt x="2279155" y="238208"/>
                    <a:pt x="2271975" y="230002"/>
                  </a:cubicBezTo>
                  <a:cubicBezTo>
                    <a:pt x="2265818" y="222966"/>
                    <a:pt x="2256572" y="219330"/>
                    <a:pt x="2249536" y="213173"/>
                  </a:cubicBezTo>
                  <a:cubicBezTo>
                    <a:pt x="2241575" y="206207"/>
                    <a:pt x="2235559" y="197081"/>
                    <a:pt x="2227097" y="190734"/>
                  </a:cubicBezTo>
                  <a:cubicBezTo>
                    <a:pt x="2220407" y="185716"/>
                    <a:pt x="2211918" y="183663"/>
                    <a:pt x="2204657" y="179514"/>
                  </a:cubicBezTo>
                  <a:cubicBezTo>
                    <a:pt x="2198803" y="176169"/>
                    <a:pt x="2193222" y="172340"/>
                    <a:pt x="2187828" y="168295"/>
                  </a:cubicBezTo>
                  <a:cubicBezTo>
                    <a:pt x="2178249" y="161111"/>
                    <a:pt x="2169742" y="152497"/>
                    <a:pt x="2159779" y="145855"/>
                  </a:cubicBezTo>
                  <a:cubicBezTo>
                    <a:pt x="2152821" y="141216"/>
                    <a:pt x="2144601" y="138785"/>
                    <a:pt x="2137340" y="134636"/>
                  </a:cubicBezTo>
                  <a:cubicBezTo>
                    <a:pt x="2131486" y="131291"/>
                    <a:pt x="2126364" y="126761"/>
                    <a:pt x="2120510" y="123416"/>
                  </a:cubicBezTo>
                  <a:cubicBezTo>
                    <a:pt x="2113249" y="119267"/>
                    <a:pt x="2105193" y="116579"/>
                    <a:pt x="2098071" y="112196"/>
                  </a:cubicBezTo>
                  <a:cubicBezTo>
                    <a:pt x="2033183" y="72264"/>
                    <a:pt x="2070249" y="84203"/>
                    <a:pt x="2025143" y="72928"/>
                  </a:cubicBezTo>
                  <a:cubicBezTo>
                    <a:pt x="1999650" y="60181"/>
                    <a:pt x="2003300" y="61229"/>
                    <a:pt x="1974655" y="50488"/>
                  </a:cubicBezTo>
                  <a:cubicBezTo>
                    <a:pt x="1931447" y="34286"/>
                    <a:pt x="1988417" y="56947"/>
                    <a:pt x="1935386" y="39269"/>
                  </a:cubicBezTo>
                  <a:cubicBezTo>
                    <a:pt x="1913636" y="32019"/>
                    <a:pt x="1896596" y="21413"/>
                    <a:pt x="1873678" y="16829"/>
                  </a:cubicBezTo>
                  <a:cubicBezTo>
                    <a:pt x="1847747" y="11643"/>
                    <a:pt x="1821320" y="9350"/>
                    <a:pt x="1795141" y="5610"/>
                  </a:cubicBezTo>
                  <a:lnTo>
                    <a:pt x="1755872" y="0"/>
                  </a:lnTo>
                  <a:lnTo>
                    <a:pt x="1621237" y="5610"/>
                  </a:lnTo>
                  <a:cubicBezTo>
                    <a:pt x="1506571" y="12560"/>
                    <a:pt x="1612907" y="6891"/>
                    <a:pt x="1548309" y="16829"/>
                  </a:cubicBezTo>
                  <a:cubicBezTo>
                    <a:pt x="1531573" y="19404"/>
                    <a:pt x="1514623" y="20339"/>
                    <a:pt x="1497821" y="22439"/>
                  </a:cubicBezTo>
                  <a:cubicBezTo>
                    <a:pt x="1484701" y="24079"/>
                    <a:pt x="1471642" y="26179"/>
                    <a:pt x="1458552" y="28049"/>
                  </a:cubicBezTo>
                  <a:lnTo>
                    <a:pt x="1424893" y="39269"/>
                  </a:lnTo>
                  <a:cubicBezTo>
                    <a:pt x="1419283" y="41139"/>
                    <a:pt x="1412984" y="41599"/>
                    <a:pt x="1408064" y="44879"/>
                  </a:cubicBezTo>
                  <a:cubicBezTo>
                    <a:pt x="1391165" y="56144"/>
                    <a:pt x="1388720" y="58779"/>
                    <a:pt x="1368795" y="67318"/>
                  </a:cubicBezTo>
                  <a:cubicBezTo>
                    <a:pt x="1363360" y="69647"/>
                    <a:pt x="1357254" y="70283"/>
                    <a:pt x="1351965" y="72928"/>
                  </a:cubicBezTo>
                  <a:cubicBezTo>
                    <a:pt x="1345935" y="75943"/>
                    <a:pt x="1341297" y="81409"/>
                    <a:pt x="1335136" y="84147"/>
                  </a:cubicBezTo>
                  <a:cubicBezTo>
                    <a:pt x="1275059" y="110848"/>
                    <a:pt x="1322731" y="81197"/>
                    <a:pt x="1284648" y="106587"/>
                  </a:cubicBezTo>
                  <a:cubicBezTo>
                    <a:pt x="1282778" y="112197"/>
                    <a:pt x="1283219" y="119235"/>
                    <a:pt x="1279038" y="123416"/>
                  </a:cubicBezTo>
                  <a:cubicBezTo>
                    <a:pt x="1274856" y="127597"/>
                    <a:pt x="1267497" y="126381"/>
                    <a:pt x="1262208" y="129026"/>
                  </a:cubicBezTo>
                  <a:cubicBezTo>
                    <a:pt x="1256178" y="132041"/>
                    <a:pt x="1250989" y="136505"/>
                    <a:pt x="1245379" y="140245"/>
                  </a:cubicBezTo>
                  <a:lnTo>
                    <a:pt x="1239769" y="140245"/>
                  </a:ln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008620" y="4837854"/>
              <a:ext cx="116006" cy="11600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895725" y="6122654"/>
              <a:ext cx="116006" cy="11600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913245" y="5732915"/>
              <a:ext cx="116006" cy="11600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76819" y="6190753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29251" y="5732915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626" y="4838083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1210" y="4069156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1" name="Oval 31"/>
          <p:cNvSpPr>
            <a:spLocks noChangeArrowheads="1"/>
          </p:cNvSpPr>
          <p:nvPr/>
        </p:nvSpPr>
        <p:spPr bwMode="auto">
          <a:xfrm>
            <a:off x="6553200" y="3741000"/>
            <a:ext cx="2438400" cy="2362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33FF">
                        <a:gamma/>
                        <a:tint val="0"/>
                        <a:invGamma/>
                      </a:srgbClr>
                    </a:gs>
                    <a:gs pos="100000">
                      <a:srgbClr val="9933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Using Gauss’s Law to find </a:t>
            </a:r>
            <a:r>
              <a:rPr lang="en-US" sz="3200" dirty="0" smtClean="0">
                <a:solidFill>
                  <a:schemeClr val="tx1"/>
                </a:solidFill>
              </a:rPr>
              <a:t>E-field (charged sphere)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228600" y="738720"/>
            <a:ext cx="8686800" cy="1421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White board example </a:t>
            </a:r>
            <a:r>
              <a:rPr lang="en-US" sz="2000" b="1" dirty="0" smtClean="0"/>
              <a:t>24.3 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A sphere of radius </a:t>
            </a:r>
            <a:r>
              <a:rPr lang="en-US" sz="2000" i="1" dirty="0"/>
              <a:t>a</a:t>
            </a:r>
            <a:r>
              <a:rPr lang="en-US" sz="2000" dirty="0"/>
              <a:t> has a total charge Q and uniform charge density </a:t>
            </a:r>
            <a:r>
              <a:rPr lang="en-US" sz="2000" i="1" dirty="0">
                <a:sym typeface="Symbol" pitchFamily="18" charset="2"/>
              </a:rPr>
              <a:t> </a:t>
            </a:r>
            <a:r>
              <a:rPr lang="en-US" sz="2000" dirty="0">
                <a:sym typeface="Symbol" pitchFamily="18" charset="2"/>
              </a:rPr>
              <a:t>throughout.  What is the direction and magnitude of the electric field everywhere?</a:t>
            </a:r>
          </a:p>
        </p:txBody>
      </p:sp>
      <p:sp>
        <p:nvSpPr>
          <p:cNvPr id="604171" name="Oval 11"/>
          <p:cNvSpPr>
            <a:spLocks noChangeArrowheads="1"/>
          </p:cNvSpPr>
          <p:nvPr/>
        </p:nvSpPr>
        <p:spPr bwMode="auto">
          <a:xfrm>
            <a:off x="7086600" y="419820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4183" name="Line 23"/>
          <p:cNvSpPr>
            <a:spLocks noChangeShapeType="1"/>
          </p:cNvSpPr>
          <p:nvPr/>
        </p:nvSpPr>
        <p:spPr bwMode="auto">
          <a:xfrm>
            <a:off x="7772400" y="4903749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4" name="Text Box 24"/>
          <p:cNvSpPr txBox="1">
            <a:spLocks noChangeArrowheads="1"/>
          </p:cNvSpPr>
          <p:nvPr/>
        </p:nvSpPr>
        <p:spPr bwMode="auto">
          <a:xfrm>
            <a:off x="7848600" y="450863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chemeClr val="tx2"/>
                </a:solidFill>
              </a:rPr>
              <a:t>a</a:t>
            </a:r>
            <a:endParaRPr lang="en-US" sz="2400" b="1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04185" name="Text Box 25"/>
          <p:cNvSpPr txBox="1">
            <a:spLocks noChangeArrowheads="1"/>
          </p:cNvSpPr>
          <p:nvPr/>
        </p:nvSpPr>
        <p:spPr bwMode="auto">
          <a:xfrm>
            <a:off x="84666" y="2369400"/>
            <a:ext cx="89916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</a:t>
            </a:r>
            <a:r>
              <a:rPr lang="en-US" sz="2000" dirty="0" smtClean="0">
                <a:solidFill>
                  <a:schemeClr val="accent2"/>
                </a:solidFill>
              </a:rPr>
              <a:t>ll </a:t>
            </a:r>
            <a:r>
              <a:rPr lang="en-US" sz="2000" dirty="0">
                <a:solidFill>
                  <a:schemeClr val="accent2"/>
                </a:solidFill>
              </a:rPr>
              <a:t>directions are created equal in this </a:t>
            </a:r>
            <a:r>
              <a:rPr lang="en-US" sz="2000" dirty="0" smtClean="0">
                <a:solidFill>
                  <a:schemeClr val="accent2"/>
                </a:solidFill>
              </a:rPr>
              <a:t>problem (radial symmetry).</a:t>
            </a:r>
            <a:endParaRPr lang="en-US" sz="2000" dirty="0">
              <a:solidFill>
                <a:schemeClr val="accent2"/>
              </a:solidFill>
            </a:endParaRPr>
          </a:p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</a:t>
            </a:r>
            <a:r>
              <a:rPr lang="en-US" sz="2000" dirty="0" smtClean="0">
                <a:solidFill>
                  <a:schemeClr val="accent2"/>
                </a:solidFill>
              </a:rPr>
              <a:t>he </a:t>
            </a:r>
            <a:r>
              <a:rPr lang="en-US" sz="2000" dirty="0">
                <a:solidFill>
                  <a:schemeClr val="accent2"/>
                </a:solidFill>
              </a:rPr>
              <a:t>electric field will point away from the sphere at all </a:t>
            </a:r>
            <a:r>
              <a:rPr lang="en-US" sz="2000" dirty="0" smtClean="0">
                <a:solidFill>
                  <a:schemeClr val="accent2"/>
                </a:solidFill>
              </a:rPr>
              <a:t>points.  </a:t>
            </a:r>
            <a:endParaRPr lang="en-US" sz="2000" dirty="0">
              <a:solidFill>
                <a:schemeClr val="accent2"/>
              </a:solidFill>
            </a:endParaRPr>
          </a:p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electric field must depend </a:t>
            </a:r>
            <a:r>
              <a:rPr lang="en-US" sz="2000" i="1" dirty="0">
                <a:solidFill>
                  <a:schemeClr val="accent2"/>
                </a:solidFill>
              </a:rPr>
              <a:t>only</a:t>
            </a:r>
            <a:r>
              <a:rPr lang="en-US" sz="2000" dirty="0">
                <a:solidFill>
                  <a:schemeClr val="accent2"/>
                </a:solidFill>
              </a:rPr>
              <a:t> on the </a:t>
            </a:r>
            <a:r>
              <a:rPr lang="en-US" sz="2000" dirty="0" smtClean="0">
                <a:solidFill>
                  <a:schemeClr val="accent2"/>
                </a:solidFill>
              </a:rPr>
              <a:t>distance, r</a:t>
            </a:r>
            <a:endParaRPr lang="en-US" sz="2000" dirty="0">
              <a:solidFill>
                <a:schemeClr val="accent2"/>
              </a:solidFill>
            </a:endParaRPr>
          </a:p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Draw a sphere of radius </a:t>
            </a:r>
            <a:r>
              <a:rPr lang="en-US" sz="2000" i="1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around this </a:t>
            </a:r>
            <a:r>
              <a:rPr lang="en-US" sz="2000" dirty="0" smtClean="0">
                <a:solidFill>
                  <a:srgbClr val="FF0000"/>
                </a:solidFill>
              </a:rPr>
              <a:t>charge (Gauss surface).</a:t>
            </a:r>
            <a:endParaRPr lang="en-US" sz="2000" dirty="0">
              <a:solidFill>
                <a:srgbClr val="FF0000"/>
              </a:solidFill>
            </a:endParaRPr>
          </a:p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Now use Gauss’s Law with this sphere</a:t>
            </a: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41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90798"/>
              </p:ext>
            </p:extLst>
          </p:nvPr>
        </p:nvGraphicFramePr>
        <p:xfrm>
          <a:off x="7286625" y="3269513"/>
          <a:ext cx="1150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3269513"/>
                        <a:ext cx="11509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87" name="Line 27"/>
          <p:cNvSpPr>
            <a:spLocks noChangeShapeType="1"/>
          </p:cNvSpPr>
          <p:nvPr/>
        </p:nvSpPr>
        <p:spPr bwMode="auto">
          <a:xfrm flipH="1">
            <a:off x="7239000" y="4884000"/>
            <a:ext cx="533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8" name="Text Box 28"/>
          <p:cNvSpPr txBox="1">
            <a:spLocks noChangeArrowheads="1"/>
          </p:cNvSpPr>
          <p:nvPr/>
        </p:nvSpPr>
        <p:spPr bwMode="auto">
          <a:xfrm>
            <a:off x="7010400" y="534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r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418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76726"/>
              </p:ext>
            </p:extLst>
          </p:nvPr>
        </p:nvGraphicFramePr>
        <p:xfrm>
          <a:off x="7162800" y="62556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62556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0" name="Line 30"/>
          <p:cNvSpPr>
            <a:spLocks noChangeShapeType="1"/>
          </p:cNvSpPr>
          <p:nvPr/>
        </p:nvSpPr>
        <p:spPr bwMode="auto">
          <a:xfrm flipH="1">
            <a:off x="7010400" y="5950800"/>
            <a:ext cx="23653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419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94074"/>
              </p:ext>
            </p:extLst>
          </p:nvPr>
        </p:nvGraphicFramePr>
        <p:xfrm>
          <a:off x="960438" y="4886643"/>
          <a:ext cx="15557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886643"/>
                        <a:ext cx="1555750" cy="8588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6" name="Text Box 36"/>
          <p:cNvSpPr txBox="1">
            <a:spLocks noChangeArrowheads="1"/>
          </p:cNvSpPr>
          <p:nvPr/>
        </p:nvSpPr>
        <p:spPr bwMode="auto">
          <a:xfrm>
            <a:off x="2393815" y="6264226"/>
            <a:ext cx="4029569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dirty="0" smtClean="0"/>
              <a:t>Is this the electric field everywhere? 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466" y="5156534"/>
            <a:ext cx="276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Like a point charge for r &gt; a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86854" y="2369400"/>
            <a:ext cx="77951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88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1" grpId="0" animBg="1"/>
      <p:bldP spid="604185" grpId="0" build="p"/>
      <p:bldP spid="604187" grpId="0" animBg="1"/>
      <p:bldP spid="604188" grpId="0"/>
      <p:bldP spid="604190" grpId="0" animBg="1"/>
      <p:bldP spid="60419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20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4608690"/>
            <a:ext cx="3810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5189" name="Oval 5"/>
          <p:cNvSpPr>
            <a:spLocks noChangeArrowheads="1"/>
          </p:cNvSpPr>
          <p:nvPr/>
        </p:nvSpPr>
        <p:spPr bwMode="auto">
          <a:xfrm>
            <a:off x="7086600" y="361809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5190" name="Line 6"/>
          <p:cNvSpPr>
            <a:spLocks noChangeShapeType="1"/>
          </p:cNvSpPr>
          <p:nvPr/>
        </p:nvSpPr>
        <p:spPr bwMode="auto">
          <a:xfrm>
            <a:off x="7772400" y="498969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7848600" y="498969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73377" y="241413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When computing the flux for a Gaussian surface, only include the electric charges </a:t>
            </a:r>
            <a:r>
              <a:rPr lang="en-US" sz="2000" i="1" u="sng" dirty="0">
                <a:solidFill>
                  <a:schemeClr val="accent2"/>
                </a:solidFill>
              </a:rPr>
              <a:t>inside</a:t>
            </a:r>
            <a:r>
              <a:rPr lang="en-US" sz="2000" dirty="0">
                <a:solidFill>
                  <a:schemeClr val="accent2"/>
                </a:solidFill>
              </a:rPr>
              <a:t> the surface</a:t>
            </a:r>
          </a:p>
        </p:txBody>
      </p:sp>
      <p:sp>
        <p:nvSpPr>
          <p:cNvPr id="605194" name="Line 10"/>
          <p:cNvSpPr>
            <a:spLocks noChangeShapeType="1"/>
          </p:cNvSpPr>
          <p:nvPr/>
        </p:nvSpPr>
        <p:spPr bwMode="auto">
          <a:xfrm flipH="1">
            <a:off x="7543800" y="4303890"/>
            <a:ext cx="228600" cy="45720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05195" name="Text Box 11"/>
          <p:cNvSpPr txBox="1">
            <a:spLocks noChangeArrowheads="1"/>
          </p:cNvSpPr>
          <p:nvPr/>
        </p:nvSpPr>
        <p:spPr bwMode="auto">
          <a:xfrm>
            <a:off x="7315200" y="415149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r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51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89251"/>
              </p:ext>
            </p:extLst>
          </p:nvPr>
        </p:nvGraphicFramePr>
        <p:xfrm>
          <a:off x="7162800" y="529449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3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29449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7" name="Line 13"/>
          <p:cNvSpPr>
            <a:spLocks noChangeShapeType="1"/>
          </p:cNvSpPr>
          <p:nvPr/>
        </p:nvSpPr>
        <p:spPr bwMode="auto">
          <a:xfrm flipH="1">
            <a:off x="7307263" y="4761090"/>
            <a:ext cx="23653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6" name="Oval 2"/>
          <p:cNvSpPr>
            <a:spLocks noChangeArrowheads="1"/>
          </p:cNvSpPr>
          <p:nvPr/>
        </p:nvSpPr>
        <p:spPr bwMode="auto">
          <a:xfrm>
            <a:off x="7315199" y="3846689"/>
            <a:ext cx="954703" cy="954703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33FF">
                        <a:gamma/>
                        <a:tint val="0"/>
                        <a:invGamma/>
                      </a:srgbClr>
                    </a:gs>
                    <a:gs pos="100000">
                      <a:srgbClr val="9933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55520" y="6508540"/>
            <a:ext cx="457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r/a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738720"/>
            <a:ext cx="8686800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White board example </a:t>
            </a:r>
            <a:r>
              <a:rPr lang="en-US" sz="2000" b="1" dirty="0" smtClean="0"/>
              <a:t>24.3 (cont.) 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A </a:t>
            </a:r>
            <a:r>
              <a:rPr lang="en-US" sz="2000" dirty="0" smtClean="0"/>
              <a:t>insulting sphere </a:t>
            </a:r>
            <a:r>
              <a:rPr lang="en-US" sz="2000" dirty="0"/>
              <a:t>of radius </a:t>
            </a:r>
            <a:r>
              <a:rPr lang="en-US" sz="2000" i="1" dirty="0"/>
              <a:t>a</a:t>
            </a:r>
            <a:r>
              <a:rPr lang="en-US" sz="2000" dirty="0"/>
              <a:t> has a total charge Q and uniform charge density </a:t>
            </a:r>
            <a:r>
              <a:rPr lang="en-US" sz="2000" i="1" dirty="0">
                <a:sym typeface="Symbol" pitchFamily="18" charset="2"/>
              </a:rPr>
              <a:t> </a:t>
            </a:r>
            <a:r>
              <a:rPr lang="en-US" sz="2000" dirty="0">
                <a:sym typeface="Symbol" pitchFamily="18" charset="2"/>
              </a:rPr>
              <a:t>throughout.  What is the direction and magnitude of the electric field everywhere?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Using Gauss’s Law to find </a:t>
            </a:r>
            <a:r>
              <a:rPr lang="en-US" sz="3200" dirty="0" smtClean="0">
                <a:solidFill>
                  <a:schemeClr val="tx1"/>
                </a:solidFill>
              </a:rPr>
              <a:t>E-field (charged sphere)</a:t>
            </a:r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6846" y="3238514"/>
                <a:ext cx="4000903" cy="1942455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46" y="3238514"/>
                <a:ext cx="4000903" cy="19424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31063" y="3042610"/>
                <a:ext cx="139801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63" y="3042610"/>
                <a:ext cx="1398011" cy="5754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5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2" grpId="0" build="p"/>
      <p:bldP spid="605194" grpId="0" animBg="1"/>
      <p:bldP spid="605195" grpId="0"/>
      <p:bldP spid="60518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Electric Field From a Line Charge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304801" y="538728"/>
            <a:ext cx="8297778" cy="9593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White board example 24.4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What </a:t>
            </a:r>
            <a:r>
              <a:rPr lang="en-US" sz="2000" dirty="0"/>
              <a:t>is the electric field from an </a:t>
            </a:r>
            <a:r>
              <a:rPr lang="en-US" sz="2000" u="sng" dirty="0"/>
              <a:t>infinite</a:t>
            </a:r>
            <a:r>
              <a:rPr lang="en-US" sz="2000" dirty="0"/>
              <a:t> line with linear charge density </a:t>
            </a:r>
            <a:r>
              <a:rPr lang="en-US" sz="2000" i="1" dirty="0">
                <a:sym typeface="Symbol" pitchFamily="18" charset="2"/>
              </a:rPr>
              <a:t></a:t>
            </a:r>
            <a:r>
              <a:rPr lang="en-US" sz="2000" dirty="0">
                <a:sym typeface="Symbol" pitchFamily="18" charset="2"/>
              </a:rPr>
              <a:t>?</a:t>
            </a:r>
          </a:p>
        </p:txBody>
      </p:sp>
      <p:sp>
        <p:nvSpPr>
          <p:cNvPr id="606228" name="Line 20"/>
          <p:cNvSpPr>
            <a:spLocks noChangeShapeType="1"/>
          </p:cNvSpPr>
          <p:nvPr/>
        </p:nvSpPr>
        <p:spPr bwMode="auto">
          <a:xfrm flipH="1">
            <a:off x="152400" y="2914936"/>
            <a:ext cx="47244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623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33010"/>
              </p:ext>
            </p:extLst>
          </p:nvPr>
        </p:nvGraphicFramePr>
        <p:xfrm>
          <a:off x="0" y="1924336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8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4336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6292" name="Group 84"/>
          <p:cNvGrpSpPr>
            <a:grpSpLocks/>
          </p:cNvGrpSpPr>
          <p:nvPr/>
        </p:nvGrpSpPr>
        <p:grpSpPr bwMode="auto">
          <a:xfrm>
            <a:off x="609600" y="1848136"/>
            <a:ext cx="5867400" cy="457200"/>
            <a:chOff x="768" y="1104"/>
            <a:chExt cx="3696" cy="288"/>
          </a:xfrm>
        </p:grpSpPr>
        <p:sp>
          <p:nvSpPr>
            <p:cNvPr id="606229" name="Line 21"/>
            <p:cNvSpPr>
              <a:spLocks noChangeShapeType="1"/>
            </p:cNvSpPr>
            <p:nvPr/>
          </p:nvSpPr>
          <p:spPr bwMode="auto">
            <a:xfrm flipV="1">
              <a:off x="2448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1" name="Line 23"/>
            <p:cNvSpPr>
              <a:spLocks noChangeShapeType="1"/>
            </p:cNvSpPr>
            <p:nvPr/>
          </p:nvSpPr>
          <p:spPr bwMode="auto">
            <a:xfrm flipV="1">
              <a:off x="2112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2" name="Line 24"/>
            <p:cNvSpPr>
              <a:spLocks noChangeShapeType="1"/>
            </p:cNvSpPr>
            <p:nvPr/>
          </p:nvSpPr>
          <p:spPr bwMode="auto">
            <a:xfrm flipV="1">
              <a:off x="1776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3" name="Line 25"/>
            <p:cNvSpPr>
              <a:spLocks noChangeShapeType="1"/>
            </p:cNvSpPr>
            <p:nvPr/>
          </p:nvSpPr>
          <p:spPr bwMode="auto">
            <a:xfrm flipV="1">
              <a:off x="1440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4" name="Line 26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5" name="Line 27"/>
            <p:cNvSpPr>
              <a:spLocks noChangeShapeType="1"/>
            </p:cNvSpPr>
            <p:nvPr/>
          </p:nvSpPr>
          <p:spPr bwMode="auto">
            <a:xfrm flipV="1">
              <a:off x="768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6" name="Line 28"/>
            <p:cNvSpPr>
              <a:spLocks noChangeShapeType="1"/>
            </p:cNvSpPr>
            <p:nvPr/>
          </p:nvSpPr>
          <p:spPr bwMode="auto">
            <a:xfrm flipV="1">
              <a:off x="4464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7" name="Line 29"/>
            <p:cNvSpPr>
              <a:spLocks noChangeShapeType="1"/>
            </p:cNvSpPr>
            <p:nvPr/>
          </p:nvSpPr>
          <p:spPr bwMode="auto">
            <a:xfrm flipV="1">
              <a:off x="4128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8" name="Line 30"/>
            <p:cNvSpPr>
              <a:spLocks noChangeShapeType="1"/>
            </p:cNvSpPr>
            <p:nvPr/>
          </p:nvSpPr>
          <p:spPr bwMode="auto">
            <a:xfrm flipV="1">
              <a:off x="3792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9" name="Line 31"/>
            <p:cNvSpPr>
              <a:spLocks noChangeShapeType="1"/>
            </p:cNvSpPr>
            <p:nvPr/>
          </p:nvSpPr>
          <p:spPr bwMode="auto">
            <a:xfrm flipV="1">
              <a:off x="3456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0" name="Line 32"/>
            <p:cNvSpPr>
              <a:spLocks noChangeShapeType="1"/>
            </p:cNvSpPr>
            <p:nvPr/>
          </p:nvSpPr>
          <p:spPr bwMode="auto">
            <a:xfrm flipV="1">
              <a:off x="3120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1" name="Line 33"/>
            <p:cNvSpPr>
              <a:spLocks noChangeShapeType="1"/>
            </p:cNvSpPr>
            <p:nvPr/>
          </p:nvSpPr>
          <p:spPr bwMode="auto">
            <a:xfrm flipV="1">
              <a:off x="2784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6289" name="Group 81"/>
          <p:cNvGrpSpPr>
            <a:grpSpLocks/>
          </p:cNvGrpSpPr>
          <p:nvPr/>
        </p:nvGrpSpPr>
        <p:grpSpPr bwMode="auto">
          <a:xfrm>
            <a:off x="609600" y="3524536"/>
            <a:ext cx="5867400" cy="457200"/>
            <a:chOff x="768" y="2160"/>
            <a:chExt cx="3696" cy="288"/>
          </a:xfrm>
        </p:grpSpPr>
        <p:sp>
          <p:nvSpPr>
            <p:cNvPr id="606242" name="Line 34"/>
            <p:cNvSpPr>
              <a:spLocks noChangeShapeType="1"/>
            </p:cNvSpPr>
            <p:nvPr/>
          </p:nvSpPr>
          <p:spPr bwMode="auto">
            <a:xfrm>
              <a:off x="2448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3" name="Line 35"/>
            <p:cNvSpPr>
              <a:spLocks noChangeShapeType="1"/>
            </p:cNvSpPr>
            <p:nvPr/>
          </p:nvSpPr>
          <p:spPr bwMode="auto">
            <a:xfrm>
              <a:off x="2112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4" name="Line 36"/>
            <p:cNvSpPr>
              <a:spLocks noChangeShapeType="1"/>
            </p:cNvSpPr>
            <p:nvPr/>
          </p:nvSpPr>
          <p:spPr bwMode="auto">
            <a:xfrm>
              <a:off x="1776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5" name="Line 37"/>
            <p:cNvSpPr>
              <a:spLocks noChangeShapeType="1"/>
            </p:cNvSpPr>
            <p:nvPr/>
          </p:nvSpPr>
          <p:spPr bwMode="auto">
            <a:xfrm>
              <a:off x="1440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6" name="Line 38"/>
            <p:cNvSpPr>
              <a:spLocks noChangeShapeType="1"/>
            </p:cNvSpPr>
            <p:nvPr/>
          </p:nvSpPr>
          <p:spPr bwMode="auto">
            <a:xfrm>
              <a:off x="1104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7" name="Line 39"/>
            <p:cNvSpPr>
              <a:spLocks noChangeShapeType="1"/>
            </p:cNvSpPr>
            <p:nvPr/>
          </p:nvSpPr>
          <p:spPr bwMode="auto">
            <a:xfrm>
              <a:off x="768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8" name="Line 40"/>
            <p:cNvSpPr>
              <a:spLocks noChangeShapeType="1"/>
            </p:cNvSpPr>
            <p:nvPr/>
          </p:nvSpPr>
          <p:spPr bwMode="auto">
            <a:xfrm>
              <a:off x="4464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9" name="Line 41"/>
            <p:cNvSpPr>
              <a:spLocks noChangeShapeType="1"/>
            </p:cNvSpPr>
            <p:nvPr/>
          </p:nvSpPr>
          <p:spPr bwMode="auto">
            <a:xfrm>
              <a:off x="4128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0" name="Line 42"/>
            <p:cNvSpPr>
              <a:spLocks noChangeShapeType="1"/>
            </p:cNvSpPr>
            <p:nvPr/>
          </p:nvSpPr>
          <p:spPr bwMode="auto">
            <a:xfrm>
              <a:off x="3792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1" name="Line 43"/>
            <p:cNvSpPr>
              <a:spLocks noChangeShapeType="1"/>
            </p:cNvSpPr>
            <p:nvPr/>
          </p:nvSpPr>
          <p:spPr bwMode="auto">
            <a:xfrm>
              <a:off x="3456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2" name="Line 44"/>
            <p:cNvSpPr>
              <a:spLocks noChangeShapeType="1"/>
            </p:cNvSpPr>
            <p:nvPr/>
          </p:nvSpPr>
          <p:spPr bwMode="auto">
            <a:xfrm>
              <a:off x="3120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3" name="Line 45"/>
            <p:cNvSpPr>
              <a:spLocks noChangeShapeType="1"/>
            </p:cNvSpPr>
            <p:nvPr/>
          </p:nvSpPr>
          <p:spPr bwMode="auto">
            <a:xfrm>
              <a:off x="2784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6293" name="AutoShape 85"/>
          <p:cNvSpPr>
            <a:spLocks noChangeArrowheads="1"/>
          </p:cNvSpPr>
          <p:nvPr/>
        </p:nvSpPr>
        <p:spPr bwMode="auto">
          <a:xfrm rot="5400000">
            <a:off x="3352800" y="1619536"/>
            <a:ext cx="1219200" cy="2590800"/>
          </a:xfrm>
          <a:prstGeom prst="can">
            <a:avLst>
              <a:gd name="adj" fmla="val 6145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7" name="Line 19"/>
          <p:cNvSpPr>
            <a:spLocks noChangeShapeType="1"/>
          </p:cNvSpPr>
          <p:nvPr/>
        </p:nvSpPr>
        <p:spPr bwMode="auto">
          <a:xfrm>
            <a:off x="4876800" y="2914936"/>
            <a:ext cx="1752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94" name="Text Box 86"/>
          <p:cNvSpPr txBox="1">
            <a:spLocks noChangeArrowheads="1"/>
          </p:cNvSpPr>
          <p:nvPr/>
        </p:nvSpPr>
        <p:spPr bwMode="auto">
          <a:xfrm>
            <a:off x="0" y="4446977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Electric field must point away from the line charge, and depends only on distance</a:t>
            </a: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Add a cylindrical Gaussian surface with radius </a:t>
            </a:r>
            <a:r>
              <a:rPr lang="en-US" sz="2000" i="1" dirty="0">
                <a:solidFill>
                  <a:schemeClr val="accent2"/>
                </a:solidFill>
              </a:rPr>
              <a:t>r</a:t>
            </a:r>
            <a:r>
              <a:rPr lang="en-US" sz="2000" dirty="0">
                <a:solidFill>
                  <a:schemeClr val="accent2"/>
                </a:solidFill>
              </a:rPr>
              <a:t> and length </a:t>
            </a:r>
            <a:r>
              <a:rPr lang="en-US" sz="2000" i="1" dirty="0">
                <a:solidFill>
                  <a:schemeClr val="accent2"/>
                </a:solidFill>
              </a:rPr>
              <a:t>L</a:t>
            </a:r>
            <a:endParaRPr lang="en-US" sz="2000" dirty="0">
              <a:solidFill>
                <a:schemeClr val="accent2"/>
              </a:solidFill>
            </a:endParaRP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Use Gauss’s Law</a:t>
            </a: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ends of the cylinder don’t </a:t>
            </a:r>
            <a:r>
              <a:rPr lang="en-US" sz="2000" dirty="0" smtClean="0">
                <a:solidFill>
                  <a:schemeClr val="accent2"/>
                </a:solidFill>
              </a:rPr>
              <a:t>contribute (E is perpendicular to normal)</a:t>
            </a:r>
            <a:endParaRPr lang="en-US" sz="2000" dirty="0">
              <a:solidFill>
                <a:schemeClr val="accent2"/>
              </a:solidFill>
            </a:endParaRP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On the </a:t>
            </a:r>
            <a:r>
              <a:rPr lang="en-US" sz="2000" dirty="0" smtClean="0">
                <a:solidFill>
                  <a:schemeClr val="accent2"/>
                </a:solidFill>
              </a:rPr>
              <a:t>curved surface, E is parallel to the normal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06295" name="Line 87"/>
          <p:cNvSpPr>
            <a:spLocks noChangeShapeType="1"/>
          </p:cNvSpPr>
          <p:nvPr/>
        </p:nvSpPr>
        <p:spPr bwMode="auto">
          <a:xfrm>
            <a:off x="4876800" y="2914936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96" name="Text Box 88"/>
          <p:cNvSpPr txBox="1">
            <a:spLocks noChangeArrowheads="1"/>
          </p:cNvSpPr>
          <p:nvPr/>
        </p:nvSpPr>
        <p:spPr bwMode="auto">
          <a:xfrm>
            <a:off x="4724400" y="29149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r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06297" name="Line 89"/>
          <p:cNvSpPr>
            <a:spLocks noChangeShapeType="1"/>
          </p:cNvSpPr>
          <p:nvPr/>
        </p:nvSpPr>
        <p:spPr bwMode="auto">
          <a:xfrm flipH="1">
            <a:off x="2667000" y="276253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98" name="Text Box 90"/>
          <p:cNvSpPr txBox="1">
            <a:spLocks noChangeArrowheads="1"/>
          </p:cNvSpPr>
          <p:nvPr/>
        </p:nvSpPr>
        <p:spPr bwMode="auto">
          <a:xfrm>
            <a:off x="3505200" y="238153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L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06300" name="Line 92"/>
          <p:cNvSpPr>
            <a:spLocks noChangeShapeType="1"/>
          </p:cNvSpPr>
          <p:nvPr/>
        </p:nvSpPr>
        <p:spPr bwMode="auto">
          <a:xfrm rot="5400000" flipH="1" flipV="1">
            <a:off x="4191000" y="2152936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630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85096"/>
              </p:ext>
            </p:extLst>
          </p:nvPr>
        </p:nvGraphicFramePr>
        <p:xfrm>
          <a:off x="3886200" y="1771936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9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71936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302" name="Line 94"/>
          <p:cNvSpPr>
            <a:spLocks noChangeShapeType="1"/>
          </p:cNvSpPr>
          <p:nvPr/>
        </p:nvSpPr>
        <p:spPr bwMode="auto">
          <a:xfrm rot="5400000" flipH="1" flipV="1">
            <a:off x="5029200" y="2229136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6303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16338"/>
              </p:ext>
            </p:extLst>
          </p:nvPr>
        </p:nvGraphicFramePr>
        <p:xfrm>
          <a:off x="5105400" y="2000536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0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00536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4" descr="24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7" t="28589" b="9020"/>
          <a:stretch/>
        </p:blipFill>
        <p:spPr bwMode="auto">
          <a:xfrm>
            <a:off x="7363323" y="2301231"/>
            <a:ext cx="1660358" cy="174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52400" y="1552685"/>
            <a:ext cx="84501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38767" y="4964426"/>
                <a:ext cx="1567096" cy="93397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767" y="4964426"/>
                <a:ext cx="1567096" cy="933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683872" y="1771385"/>
                <a:ext cx="139801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72" y="1771385"/>
                <a:ext cx="1398011" cy="5754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6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6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0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93" grpId="0" animBg="1"/>
      <p:bldP spid="606294" grpId="0" build="p"/>
      <p:bldP spid="606295" grpId="0" animBg="1"/>
      <p:bldP spid="606296" grpId="0"/>
      <p:bldP spid="606297" grpId="0" animBg="1"/>
      <p:bldP spid="606298" grpId="0"/>
      <p:bldP spid="606300" grpId="0" animBg="1"/>
      <p:bldP spid="6063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328" name="Group 96"/>
          <p:cNvGrpSpPr>
            <a:grpSpLocks/>
          </p:cNvGrpSpPr>
          <p:nvPr/>
        </p:nvGrpSpPr>
        <p:grpSpPr bwMode="auto">
          <a:xfrm>
            <a:off x="914400" y="3386928"/>
            <a:ext cx="5181600" cy="1066800"/>
            <a:chOff x="576" y="1008"/>
            <a:chExt cx="3264" cy="672"/>
          </a:xfrm>
        </p:grpSpPr>
        <p:sp>
          <p:nvSpPr>
            <p:cNvPr id="607329" name="Line 97"/>
            <p:cNvSpPr>
              <a:spLocks noChangeShapeType="1"/>
            </p:cNvSpPr>
            <p:nvPr/>
          </p:nvSpPr>
          <p:spPr bwMode="auto">
            <a:xfrm flipV="1">
              <a:off x="254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0" name="Line 98"/>
            <p:cNvSpPr>
              <a:spLocks noChangeShapeType="1"/>
            </p:cNvSpPr>
            <p:nvPr/>
          </p:nvSpPr>
          <p:spPr bwMode="auto">
            <a:xfrm flipV="1">
              <a:off x="2208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1" name="Line 99"/>
            <p:cNvSpPr>
              <a:spLocks noChangeShapeType="1"/>
            </p:cNvSpPr>
            <p:nvPr/>
          </p:nvSpPr>
          <p:spPr bwMode="auto">
            <a:xfrm flipV="1">
              <a:off x="187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2" name="Line 100"/>
            <p:cNvSpPr>
              <a:spLocks noChangeShapeType="1"/>
            </p:cNvSpPr>
            <p:nvPr/>
          </p:nvSpPr>
          <p:spPr bwMode="auto">
            <a:xfrm flipV="1">
              <a:off x="153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3" name="Line 101"/>
            <p:cNvSpPr>
              <a:spLocks noChangeShapeType="1"/>
            </p:cNvSpPr>
            <p:nvPr/>
          </p:nvSpPr>
          <p:spPr bwMode="auto">
            <a:xfrm flipV="1">
              <a:off x="120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4" name="Line 102"/>
            <p:cNvSpPr>
              <a:spLocks noChangeShapeType="1"/>
            </p:cNvSpPr>
            <p:nvPr/>
          </p:nvSpPr>
          <p:spPr bwMode="auto">
            <a:xfrm flipV="1">
              <a:off x="86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5" name="Line 103"/>
            <p:cNvSpPr>
              <a:spLocks noChangeShapeType="1"/>
            </p:cNvSpPr>
            <p:nvPr/>
          </p:nvSpPr>
          <p:spPr bwMode="auto">
            <a:xfrm flipV="1">
              <a:off x="355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6" name="Line 104"/>
            <p:cNvSpPr>
              <a:spLocks noChangeShapeType="1"/>
            </p:cNvSpPr>
            <p:nvPr/>
          </p:nvSpPr>
          <p:spPr bwMode="auto">
            <a:xfrm flipV="1">
              <a:off x="321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7" name="Line 105"/>
            <p:cNvSpPr>
              <a:spLocks noChangeShapeType="1"/>
            </p:cNvSpPr>
            <p:nvPr/>
          </p:nvSpPr>
          <p:spPr bwMode="auto">
            <a:xfrm flipV="1">
              <a:off x="288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8" name="Line 106"/>
            <p:cNvSpPr>
              <a:spLocks noChangeShapeType="1"/>
            </p:cNvSpPr>
            <p:nvPr/>
          </p:nvSpPr>
          <p:spPr bwMode="auto">
            <a:xfrm flipV="1">
              <a:off x="225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9" name="Line 107"/>
            <p:cNvSpPr>
              <a:spLocks noChangeShapeType="1"/>
            </p:cNvSpPr>
            <p:nvPr/>
          </p:nvSpPr>
          <p:spPr bwMode="auto">
            <a:xfrm flipV="1">
              <a:off x="1920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0" name="Line 108"/>
            <p:cNvSpPr>
              <a:spLocks noChangeShapeType="1"/>
            </p:cNvSpPr>
            <p:nvPr/>
          </p:nvSpPr>
          <p:spPr bwMode="auto">
            <a:xfrm flipV="1">
              <a:off x="158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1" name="Line 109"/>
            <p:cNvSpPr>
              <a:spLocks noChangeShapeType="1"/>
            </p:cNvSpPr>
            <p:nvPr/>
          </p:nvSpPr>
          <p:spPr bwMode="auto">
            <a:xfrm flipV="1">
              <a:off x="124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2" name="Line 110"/>
            <p:cNvSpPr>
              <a:spLocks noChangeShapeType="1"/>
            </p:cNvSpPr>
            <p:nvPr/>
          </p:nvSpPr>
          <p:spPr bwMode="auto">
            <a:xfrm flipV="1">
              <a:off x="91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3" name="Line 111"/>
            <p:cNvSpPr>
              <a:spLocks noChangeShapeType="1"/>
            </p:cNvSpPr>
            <p:nvPr/>
          </p:nvSpPr>
          <p:spPr bwMode="auto">
            <a:xfrm flipV="1">
              <a:off x="57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4" name="Line 112"/>
            <p:cNvSpPr>
              <a:spLocks noChangeShapeType="1"/>
            </p:cNvSpPr>
            <p:nvPr/>
          </p:nvSpPr>
          <p:spPr bwMode="auto">
            <a:xfrm flipV="1">
              <a:off x="326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5" name="Line 113"/>
            <p:cNvSpPr>
              <a:spLocks noChangeShapeType="1"/>
            </p:cNvSpPr>
            <p:nvPr/>
          </p:nvSpPr>
          <p:spPr bwMode="auto">
            <a:xfrm flipV="1">
              <a:off x="292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6" name="Line 114"/>
            <p:cNvSpPr>
              <a:spLocks noChangeShapeType="1"/>
            </p:cNvSpPr>
            <p:nvPr/>
          </p:nvSpPr>
          <p:spPr bwMode="auto">
            <a:xfrm flipV="1">
              <a:off x="259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7" name="Line 115"/>
            <p:cNvSpPr>
              <a:spLocks noChangeShapeType="1"/>
            </p:cNvSpPr>
            <p:nvPr/>
          </p:nvSpPr>
          <p:spPr bwMode="auto">
            <a:xfrm flipV="1">
              <a:off x="283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8" name="Line 116"/>
            <p:cNvSpPr>
              <a:spLocks noChangeShapeType="1"/>
            </p:cNvSpPr>
            <p:nvPr/>
          </p:nvSpPr>
          <p:spPr bwMode="auto">
            <a:xfrm flipV="1">
              <a:off x="2496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9" name="Line 117"/>
            <p:cNvSpPr>
              <a:spLocks noChangeShapeType="1"/>
            </p:cNvSpPr>
            <p:nvPr/>
          </p:nvSpPr>
          <p:spPr bwMode="auto">
            <a:xfrm flipV="1">
              <a:off x="216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0" name="Line 118"/>
            <p:cNvSpPr>
              <a:spLocks noChangeShapeType="1"/>
            </p:cNvSpPr>
            <p:nvPr/>
          </p:nvSpPr>
          <p:spPr bwMode="auto">
            <a:xfrm flipV="1">
              <a:off x="182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1" name="Line 119"/>
            <p:cNvSpPr>
              <a:spLocks noChangeShapeType="1"/>
            </p:cNvSpPr>
            <p:nvPr/>
          </p:nvSpPr>
          <p:spPr bwMode="auto">
            <a:xfrm flipV="1">
              <a:off x="148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2" name="Line 120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3" name="Line 121"/>
            <p:cNvSpPr>
              <a:spLocks noChangeShapeType="1"/>
            </p:cNvSpPr>
            <p:nvPr/>
          </p:nvSpPr>
          <p:spPr bwMode="auto">
            <a:xfrm flipV="1">
              <a:off x="384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4" name="Line 122"/>
            <p:cNvSpPr>
              <a:spLocks noChangeShapeType="1"/>
            </p:cNvSpPr>
            <p:nvPr/>
          </p:nvSpPr>
          <p:spPr bwMode="auto">
            <a:xfrm flipV="1">
              <a:off x="350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5" name="Line 123"/>
            <p:cNvSpPr>
              <a:spLocks noChangeShapeType="1"/>
            </p:cNvSpPr>
            <p:nvPr/>
          </p:nvSpPr>
          <p:spPr bwMode="auto">
            <a:xfrm flipV="1">
              <a:off x="316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Electric Field From a Plane Charge</a:t>
            </a: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228601" y="682392"/>
            <a:ext cx="8650704" cy="9593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White board example 24.5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What </a:t>
            </a:r>
            <a:r>
              <a:rPr lang="en-US" sz="2000" dirty="0"/>
              <a:t>is the electric field from an infinite plane with surface charge density </a:t>
            </a:r>
            <a:r>
              <a:rPr lang="en-US" sz="2000" i="1" dirty="0">
                <a:sym typeface="Symbol" pitchFamily="18" charset="2"/>
              </a:rPr>
              <a:t></a:t>
            </a:r>
            <a:r>
              <a:rPr lang="en-US" sz="2000" dirty="0">
                <a:sym typeface="Symbol" pitchFamily="18" charset="2"/>
              </a:rPr>
              <a:t>?</a:t>
            </a:r>
          </a:p>
        </p:txBody>
      </p:sp>
      <p:graphicFrame>
        <p:nvGraphicFramePr>
          <p:cNvPr id="607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60822"/>
              </p:ext>
            </p:extLst>
          </p:nvPr>
        </p:nvGraphicFramePr>
        <p:xfrm>
          <a:off x="838200" y="2320128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4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20128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281" name="Text Box 49"/>
          <p:cNvSpPr txBox="1">
            <a:spLocks noChangeArrowheads="1"/>
          </p:cNvSpPr>
          <p:nvPr/>
        </p:nvSpPr>
        <p:spPr bwMode="auto">
          <a:xfrm>
            <a:off x="-18047" y="4640189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Electric field </a:t>
            </a:r>
            <a:r>
              <a:rPr lang="en-US" sz="1800" dirty="0" smtClean="0">
                <a:solidFill>
                  <a:schemeClr val="accent2"/>
                </a:solidFill>
              </a:rPr>
              <a:t>points </a:t>
            </a:r>
            <a:r>
              <a:rPr lang="en-US" sz="1800" dirty="0">
                <a:solidFill>
                  <a:schemeClr val="accent2"/>
                </a:solidFill>
              </a:rPr>
              <a:t>away from the surface, and depends only on distance</a:t>
            </a:r>
            <a:r>
              <a:rPr lang="en-US" sz="1800" i="1" dirty="0">
                <a:solidFill>
                  <a:schemeClr val="accent2"/>
                </a:solidFill>
              </a:rPr>
              <a:t> d</a:t>
            </a:r>
            <a:r>
              <a:rPr lang="en-US" sz="1800" dirty="0">
                <a:solidFill>
                  <a:schemeClr val="accent2"/>
                </a:solidFill>
              </a:rPr>
              <a:t> from the surface</a:t>
            </a: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Add a box shaped Gaussian surface of size 2</a:t>
            </a:r>
            <a:r>
              <a:rPr lang="en-US" sz="1800" i="1" dirty="0">
                <a:solidFill>
                  <a:schemeClr val="accent2"/>
                </a:solidFill>
              </a:rPr>
              <a:t>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1800" dirty="0">
                <a:solidFill>
                  <a:schemeClr val="accent2"/>
                </a:solidFill>
              </a:rPr>
              <a:t>  </a:t>
            </a:r>
            <a:r>
              <a:rPr lang="en-US" sz="1800" i="1" dirty="0">
                <a:solidFill>
                  <a:schemeClr val="accent2"/>
                </a:solidFill>
              </a:rPr>
              <a:t>W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Use Gauss’s Law</a:t>
            </a: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The sides don’t </a:t>
            </a:r>
            <a:r>
              <a:rPr lang="en-US" sz="1800" dirty="0" smtClean="0">
                <a:solidFill>
                  <a:schemeClr val="accent2"/>
                </a:solidFill>
              </a:rPr>
              <a:t>contribute (E-field is perpendicular to normal)</a:t>
            </a:r>
            <a:endParaRPr lang="en-US" sz="1800" dirty="0">
              <a:solidFill>
                <a:schemeClr val="accent2"/>
              </a:solidFill>
            </a:endParaRP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On the top and bottom, the electric field and the normal are parallel</a:t>
            </a:r>
          </a:p>
        </p:txBody>
      </p:sp>
      <p:sp>
        <p:nvSpPr>
          <p:cNvPr id="607357" name="AutoShape 125"/>
          <p:cNvSpPr>
            <a:spLocks noChangeArrowheads="1"/>
          </p:cNvSpPr>
          <p:nvPr/>
        </p:nvSpPr>
        <p:spPr bwMode="auto">
          <a:xfrm>
            <a:off x="1828800" y="2942428"/>
            <a:ext cx="3124200" cy="1066800"/>
          </a:xfrm>
          <a:prstGeom prst="cube">
            <a:avLst>
              <a:gd name="adj" fmla="val 619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308" name="AutoShape 76"/>
          <p:cNvSpPr>
            <a:spLocks noChangeArrowheads="1"/>
          </p:cNvSpPr>
          <p:nvPr/>
        </p:nvSpPr>
        <p:spPr bwMode="auto">
          <a:xfrm>
            <a:off x="228600" y="2777328"/>
            <a:ext cx="6553200" cy="990600"/>
          </a:xfrm>
          <a:prstGeom prst="parallelogram">
            <a:avLst>
              <a:gd name="adj" fmla="val 9999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356" name="AutoShape 124"/>
          <p:cNvSpPr>
            <a:spLocks noChangeArrowheads="1"/>
          </p:cNvSpPr>
          <p:nvPr/>
        </p:nvSpPr>
        <p:spPr bwMode="auto">
          <a:xfrm>
            <a:off x="1828800" y="2561428"/>
            <a:ext cx="3124200" cy="1066800"/>
          </a:xfrm>
          <a:prstGeom prst="cube">
            <a:avLst>
              <a:gd name="adj" fmla="val 619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7327" name="Group 95"/>
          <p:cNvGrpSpPr>
            <a:grpSpLocks/>
          </p:cNvGrpSpPr>
          <p:nvPr/>
        </p:nvGrpSpPr>
        <p:grpSpPr bwMode="auto">
          <a:xfrm>
            <a:off x="914400" y="2167728"/>
            <a:ext cx="5181600" cy="1066800"/>
            <a:chOff x="576" y="1008"/>
            <a:chExt cx="3264" cy="672"/>
          </a:xfrm>
        </p:grpSpPr>
        <p:sp>
          <p:nvSpPr>
            <p:cNvPr id="607241" name="Line 9"/>
            <p:cNvSpPr>
              <a:spLocks noChangeShapeType="1"/>
            </p:cNvSpPr>
            <p:nvPr/>
          </p:nvSpPr>
          <p:spPr bwMode="auto">
            <a:xfrm flipV="1">
              <a:off x="254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2" name="Line 10"/>
            <p:cNvSpPr>
              <a:spLocks noChangeShapeType="1"/>
            </p:cNvSpPr>
            <p:nvPr/>
          </p:nvSpPr>
          <p:spPr bwMode="auto">
            <a:xfrm flipV="1">
              <a:off x="2208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3" name="Line 11"/>
            <p:cNvSpPr>
              <a:spLocks noChangeShapeType="1"/>
            </p:cNvSpPr>
            <p:nvPr/>
          </p:nvSpPr>
          <p:spPr bwMode="auto">
            <a:xfrm flipV="1">
              <a:off x="187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4" name="Line 12"/>
            <p:cNvSpPr>
              <a:spLocks noChangeShapeType="1"/>
            </p:cNvSpPr>
            <p:nvPr/>
          </p:nvSpPr>
          <p:spPr bwMode="auto">
            <a:xfrm flipV="1">
              <a:off x="153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 flipV="1">
              <a:off x="120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 flipV="1">
              <a:off x="86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 flipV="1">
              <a:off x="355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51" name="Line 19"/>
            <p:cNvSpPr>
              <a:spLocks noChangeShapeType="1"/>
            </p:cNvSpPr>
            <p:nvPr/>
          </p:nvSpPr>
          <p:spPr bwMode="auto">
            <a:xfrm flipV="1">
              <a:off x="321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 flipV="1">
              <a:off x="288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09" name="Line 77"/>
            <p:cNvSpPr>
              <a:spLocks noChangeShapeType="1"/>
            </p:cNvSpPr>
            <p:nvPr/>
          </p:nvSpPr>
          <p:spPr bwMode="auto">
            <a:xfrm flipV="1">
              <a:off x="225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0" name="Line 78"/>
            <p:cNvSpPr>
              <a:spLocks noChangeShapeType="1"/>
            </p:cNvSpPr>
            <p:nvPr/>
          </p:nvSpPr>
          <p:spPr bwMode="auto">
            <a:xfrm flipV="1">
              <a:off x="1920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1" name="Line 79"/>
            <p:cNvSpPr>
              <a:spLocks noChangeShapeType="1"/>
            </p:cNvSpPr>
            <p:nvPr/>
          </p:nvSpPr>
          <p:spPr bwMode="auto">
            <a:xfrm flipV="1">
              <a:off x="158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2" name="Line 80"/>
            <p:cNvSpPr>
              <a:spLocks noChangeShapeType="1"/>
            </p:cNvSpPr>
            <p:nvPr/>
          </p:nvSpPr>
          <p:spPr bwMode="auto">
            <a:xfrm flipV="1">
              <a:off x="124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3" name="Line 81"/>
            <p:cNvSpPr>
              <a:spLocks noChangeShapeType="1"/>
            </p:cNvSpPr>
            <p:nvPr/>
          </p:nvSpPr>
          <p:spPr bwMode="auto">
            <a:xfrm flipV="1">
              <a:off x="91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4" name="Line 82"/>
            <p:cNvSpPr>
              <a:spLocks noChangeShapeType="1"/>
            </p:cNvSpPr>
            <p:nvPr/>
          </p:nvSpPr>
          <p:spPr bwMode="auto">
            <a:xfrm flipV="1">
              <a:off x="57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5" name="Line 83"/>
            <p:cNvSpPr>
              <a:spLocks noChangeShapeType="1"/>
            </p:cNvSpPr>
            <p:nvPr/>
          </p:nvSpPr>
          <p:spPr bwMode="auto">
            <a:xfrm flipV="1">
              <a:off x="326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6" name="Line 84"/>
            <p:cNvSpPr>
              <a:spLocks noChangeShapeType="1"/>
            </p:cNvSpPr>
            <p:nvPr/>
          </p:nvSpPr>
          <p:spPr bwMode="auto">
            <a:xfrm flipV="1">
              <a:off x="292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7" name="Line 85"/>
            <p:cNvSpPr>
              <a:spLocks noChangeShapeType="1"/>
            </p:cNvSpPr>
            <p:nvPr/>
          </p:nvSpPr>
          <p:spPr bwMode="auto">
            <a:xfrm flipV="1">
              <a:off x="259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8" name="Line 86"/>
            <p:cNvSpPr>
              <a:spLocks noChangeShapeType="1"/>
            </p:cNvSpPr>
            <p:nvPr/>
          </p:nvSpPr>
          <p:spPr bwMode="auto">
            <a:xfrm flipV="1">
              <a:off x="283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9" name="Line 87"/>
            <p:cNvSpPr>
              <a:spLocks noChangeShapeType="1"/>
            </p:cNvSpPr>
            <p:nvPr/>
          </p:nvSpPr>
          <p:spPr bwMode="auto">
            <a:xfrm flipV="1">
              <a:off x="2496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0" name="Line 88"/>
            <p:cNvSpPr>
              <a:spLocks noChangeShapeType="1"/>
            </p:cNvSpPr>
            <p:nvPr/>
          </p:nvSpPr>
          <p:spPr bwMode="auto">
            <a:xfrm flipV="1">
              <a:off x="216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1" name="Line 89"/>
            <p:cNvSpPr>
              <a:spLocks noChangeShapeType="1"/>
            </p:cNvSpPr>
            <p:nvPr/>
          </p:nvSpPr>
          <p:spPr bwMode="auto">
            <a:xfrm flipV="1">
              <a:off x="182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2" name="Line 90"/>
            <p:cNvSpPr>
              <a:spLocks noChangeShapeType="1"/>
            </p:cNvSpPr>
            <p:nvPr/>
          </p:nvSpPr>
          <p:spPr bwMode="auto">
            <a:xfrm flipV="1">
              <a:off x="148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3" name="Line 91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4" name="Line 92"/>
            <p:cNvSpPr>
              <a:spLocks noChangeShapeType="1"/>
            </p:cNvSpPr>
            <p:nvPr/>
          </p:nvSpPr>
          <p:spPr bwMode="auto">
            <a:xfrm flipV="1">
              <a:off x="384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5" name="Line 93"/>
            <p:cNvSpPr>
              <a:spLocks noChangeShapeType="1"/>
            </p:cNvSpPr>
            <p:nvPr/>
          </p:nvSpPr>
          <p:spPr bwMode="auto">
            <a:xfrm flipV="1">
              <a:off x="350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6" name="Line 94"/>
            <p:cNvSpPr>
              <a:spLocks noChangeShapeType="1"/>
            </p:cNvSpPr>
            <p:nvPr/>
          </p:nvSpPr>
          <p:spPr bwMode="auto">
            <a:xfrm flipV="1">
              <a:off x="316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7287" name="Line 55"/>
          <p:cNvSpPr>
            <a:spLocks noChangeShapeType="1"/>
          </p:cNvSpPr>
          <p:nvPr/>
        </p:nvSpPr>
        <p:spPr bwMode="auto">
          <a:xfrm rot="5400000" flipH="1" flipV="1">
            <a:off x="3352800" y="2777328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729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39946"/>
              </p:ext>
            </p:extLst>
          </p:nvPr>
        </p:nvGraphicFramePr>
        <p:xfrm>
          <a:off x="3048000" y="2472528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5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472528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358" name="Line 126"/>
          <p:cNvSpPr>
            <a:spLocks noChangeShapeType="1"/>
          </p:cNvSpPr>
          <p:nvPr/>
        </p:nvSpPr>
        <p:spPr bwMode="auto">
          <a:xfrm rot="5400000" flipH="1" flipV="1">
            <a:off x="4648200" y="3158328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7359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46108"/>
              </p:ext>
            </p:extLst>
          </p:nvPr>
        </p:nvGraphicFramePr>
        <p:xfrm>
          <a:off x="4946650" y="3151978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6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3151978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360" name="Line 128"/>
          <p:cNvSpPr>
            <a:spLocks noChangeShapeType="1"/>
          </p:cNvSpPr>
          <p:nvPr/>
        </p:nvSpPr>
        <p:spPr bwMode="auto">
          <a:xfrm rot="5400000">
            <a:off x="3162300" y="3348828"/>
            <a:ext cx="152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7361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07817"/>
              </p:ext>
            </p:extLst>
          </p:nvPr>
        </p:nvGraphicFramePr>
        <p:xfrm>
          <a:off x="2743200" y="3234528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7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34528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283192" y="1787856"/>
            <a:ext cx="82876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077004" y="2350804"/>
                <a:ext cx="1695592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04" y="2350804"/>
                <a:ext cx="1695592" cy="5754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672662" y="5251451"/>
                <a:ext cx="2099934" cy="105432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62" y="5251451"/>
                <a:ext cx="2099934" cy="10543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6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0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81" grpId="0" build="p"/>
      <p:bldP spid="607357" grpId="0" animBg="1"/>
      <p:bldP spid="607356" grpId="0" animBg="1"/>
      <p:bldP spid="607287" grpId="0" animBg="1"/>
      <p:bldP spid="607358" grpId="0" animBg="1"/>
      <p:bldP spid="6073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1" y="4510197"/>
            <a:ext cx="6021384" cy="234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947" y="183895"/>
            <a:ext cx="84341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j-lt"/>
                <a:ea typeface="Times New Roman"/>
                <a:cs typeface="Times New Roman"/>
              </a:rPr>
              <a:t>i-clicker 24.4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  <a:cs typeface="Times New Roman"/>
              </a:rPr>
              <a:t>The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electric charge per unit area is +</a:t>
            </a:r>
            <a:r>
              <a:rPr lang="en-US" sz="2000" dirty="0">
                <a:latin typeface="Symbol" pitchFamily="18" charset="2"/>
                <a:ea typeface="Times New Roman"/>
              </a:rPr>
              <a:t>s</a:t>
            </a:r>
            <a:r>
              <a:rPr lang="en-US" sz="2000" dirty="0">
                <a:latin typeface="+mj-lt"/>
                <a:ea typeface="Times New Roman"/>
              </a:rPr>
              <a:t>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for infinite plate 1 and –</a:t>
            </a:r>
            <a:r>
              <a:rPr lang="en-US" sz="2000" dirty="0">
                <a:latin typeface="Symbol" pitchFamily="18" charset="2"/>
                <a:ea typeface="Times New Roman"/>
              </a:rPr>
              <a:t>s</a:t>
            </a:r>
            <a:r>
              <a:rPr lang="en-US" sz="2000" dirty="0">
                <a:latin typeface="+mj-lt"/>
                <a:ea typeface="Times New Roman"/>
              </a:rPr>
              <a:t>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for infinite plate 2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.  The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magnitude of the electric field associated with plate 1 is </a:t>
            </a:r>
            <a:r>
              <a:rPr lang="en-US" sz="2000" dirty="0">
                <a:latin typeface="Symbol" pitchFamily="18" charset="2"/>
                <a:ea typeface="Times New Roman"/>
              </a:rPr>
              <a:t>s</a:t>
            </a:r>
            <a:r>
              <a:rPr lang="en-US" sz="2000" dirty="0">
                <a:latin typeface="+mj-lt"/>
                <a:ea typeface="Times New Roman"/>
              </a:rPr>
              <a:t>/(2</a:t>
            </a:r>
            <a:r>
              <a:rPr lang="en-US" sz="2000" dirty="0">
                <a:latin typeface="+mj-lt"/>
                <a:ea typeface="Times New Roman"/>
                <a:sym typeface="Symbol"/>
              </a:rPr>
              <a:t></a:t>
            </a:r>
            <a:r>
              <a:rPr lang="en-US" sz="2000" baseline="-25000" dirty="0">
                <a:latin typeface="+mj-lt"/>
                <a:ea typeface="Times New Roman"/>
              </a:rPr>
              <a:t>0</a:t>
            </a:r>
            <a:r>
              <a:rPr lang="en-US" sz="2000" dirty="0">
                <a:latin typeface="+mj-lt"/>
                <a:ea typeface="Times New Roman"/>
              </a:rPr>
              <a:t>)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 and the electric field lines for this plate are as shown. When the two 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plates are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placed parallel to one another, the magnitude of the electric field is</a:t>
            </a:r>
            <a:endParaRPr lang="en-US" sz="1400" dirty="0">
              <a:effectLst/>
              <a:latin typeface="+mj-lt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47" y="2689104"/>
            <a:ext cx="64970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Symbol" pitchFamily="18" charset="2"/>
                <a:ea typeface="Times New Roman"/>
              </a:rPr>
              <a:t>s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/</a:t>
            </a:r>
            <a:r>
              <a:rPr lang="en-US" sz="2000" dirty="0" smtClean="0">
                <a:latin typeface="Symbol" panose="05050102010706020507" pitchFamily="18" charset="2"/>
                <a:ea typeface="Times New Roman"/>
              </a:rPr>
              <a:t>e</a:t>
            </a:r>
            <a:r>
              <a:rPr lang="en-US" sz="2000" baseline="-25000" dirty="0" smtClean="0">
                <a:latin typeface="+mj-lt"/>
                <a:ea typeface="Times New Roman"/>
              </a:rPr>
              <a:t>0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between, 0 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outside.</a:t>
            </a:r>
            <a:endParaRPr lang="en-US" sz="1400" dirty="0" smtClean="0">
              <a:latin typeface="+mj-lt"/>
              <a:ea typeface="Times New Roman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Symbol" pitchFamily="18" charset="2"/>
                <a:ea typeface="Times New Roman"/>
              </a:rPr>
              <a:t>s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/</a:t>
            </a:r>
            <a:r>
              <a:rPr lang="en-US" sz="2000" dirty="0" smtClean="0">
                <a:latin typeface="Symbol" panose="05050102010706020507" pitchFamily="18" charset="2"/>
                <a:ea typeface="Times New Roman"/>
              </a:rPr>
              <a:t>e</a:t>
            </a:r>
            <a:r>
              <a:rPr lang="en-US" sz="2000" baseline="-25000" dirty="0" smtClean="0">
                <a:latin typeface="+mj-lt"/>
                <a:ea typeface="Times New Roman"/>
              </a:rPr>
              <a:t>0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between, ± </a:t>
            </a:r>
            <a:r>
              <a:rPr lang="en-US" sz="2000" dirty="0">
                <a:latin typeface="Symbol" pitchFamily="18" charset="2"/>
                <a:ea typeface="Times New Roman"/>
              </a:rPr>
              <a:t>s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/(2</a:t>
            </a:r>
            <a:r>
              <a:rPr lang="en-US" sz="2000" dirty="0">
                <a:latin typeface="Symbol" panose="05050102010706020507" pitchFamily="18" charset="2"/>
                <a:ea typeface="Times New Roman"/>
              </a:rPr>
              <a:t>e</a:t>
            </a:r>
            <a:r>
              <a:rPr lang="en-US" sz="2000" baseline="-25000" dirty="0">
                <a:latin typeface="+mj-lt"/>
                <a:ea typeface="Times New Roman"/>
              </a:rPr>
              <a:t>0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) 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outside.</a:t>
            </a:r>
            <a:endParaRPr lang="en-US" sz="1400" dirty="0" smtClean="0">
              <a:latin typeface="+mj-lt"/>
              <a:ea typeface="Times New Roman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+mj-lt"/>
                <a:ea typeface="Times New Roman"/>
                <a:cs typeface="Times New Roman"/>
              </a:rPr>
              <a:t>zero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both between and outside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.</a:t>
            </a:r>
            <a:endParaRPr lang="en-US" sz="1400" dirty="0" smtClean="0">
              <a:latin typeface="+mj-lt"/>
              <a:ea typeface="Times New Roman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+mj-lt"/>
                <a:ea typeface="Times New Roman"/>
                <a:cs typeface="Times New Roman"/>
              </a:rPr>
              <a:t>±</a:t>
            </a:r>
            <a:r>
              <a:rPr lang="en-US" sz="2000" dirty="0" smtClean="0">
                <a:latin typeface="Symbol" pitchFamily="18" charset="2"/>
                <a:ea typeface="Times New Roman"/>
              </a:rPr>
              <a:t>s</a:t>
            </a:r>
            <a:r>
              <a:rPr lang="en-US" sz="2000" dirty="0" smtClean="0">
                <a:latin typeface="+mj-lt"/>
                <a:ea typeface="Times New Roman"/>
              </a:rPr>
              <a:t>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/(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2</a:t>
            </a:r>
            <a:r>
              <a:rPr lang="en-US" sz="2000" dirty="0" smtClean="0">
                <a:latin typeface="Symbol" panose="05050102010706020507" pitchFamily="18" charset="2"/>
                <a:ea typeface="Times New Roman"/>
              </a:rPr>
              <a:t>e</a:t>
            </a:r>
            <a:r>
              <a:rPr lang="en-US" sz="2000" baseline="-25000" dirty="0" smtClean="0">
                <a:latin typeface="Symbol" panose="05050102010706020507" pitchFamily="18" charset="2"/>
                <a:ea typeface="Times New Roman"/>
              </a:rPr>
              <a:t>0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)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both between and </a:t>
            </a:r>
            <a:r>
              <a:rPr lang="en-US" sz="2000" dirty="0" smtClean="0">
                <a:latin typeface="+mj-lt"/>
                <a:ea typeface="Times New Roman"/>
                <a:cs typeface="Times New Roman"/>
              </a:rPr>
              <a:t>outside.</a:t>
            </a:r>
            <a:endParaRPr lang="en-US" sz="1400" dirty="0" smtClean="0">
              <a:latin typeface="+mj-lt"/>
              <a:ea typeface="Times New Roman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+mj-lt"/>
                <a:ea typeface="Times New Roman"/>
                <a:cs typeface="Times New Roman"/>
              </a:rPr>
              <a:t>none </a:t>
            </a:r>
            <a:r>
              <a:rPr lang="en-US" sz="2000" dirty="0">
                <a:latin typeface="+mj-lt"/>
                <a:ea typeface="Times New Roman"/>
                <a:cs typeface="Times New Roman"/>
              </a:rPr>
              <a:t>of the above.</a:t>
            </a:r>
            <a:endParaRPr lang="en-US" sz="14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4776" y="81297"/>
            <a:ext cx="8912224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smtClean="0">
                <a:solidFill>
                  <a:srgbClr val="000000"/>
                </a:solidFill>
              </a:rPr>
              <a:t>Conductors</a:t>
            </a:r>
            <a:r>
              <a:rPr lang="en-US" sz="2400" dirty="0" smtClean="0">
                <a:solidFill>
                  <a:srgbClr val="000000"/>
                </a:solidFill>
              </a:rPr>
              <a:t> in Electrostatic Equilibrium</a:t>
            </a:r>
          </a:p>
        </p:txBody>
      </p:sp>
      <p:pic>
        <p:nvPicPr>
          <p:cNvPr id="34819" name="Picture 3" descr="C:\WINNT\Profiles\nanowork.000\Desktop\9j_c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883025"/>
            <a:ext cx="3863975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WINNT\Profiles\nanowork.000\Desktop\c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1" b="21875"/>
          <a:stretch>
            <a:fillRect/>
          </a:stretch>
        </p:blipFill>
        <p:spPr bwMode="auto">
          <a:xfrm>
            <a:off x="4724400" y="847725"/>
            <a:ext cx="4292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04774" y="6400800"/>
            <a:ext cx="4533901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None of the above is necessarily true for an insulator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4" name="Text Box 8"/>
              <p:cNvSpPr txBox="1">
                <a:spLocks noChangeArrowheads="1"/>
              </p:cNvSpPr>
              <p:nvPr/>
            </p:nvSpPr>
            <p:spPr bwMode="auto">
              <a:xfrm>
                <a:off x="104775" y="634474"/>
                <a:ext cx="4533900" cy="53191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Charges in a conductor are mobile.  Thus, for a conductor at </a:t>
                </a:r>
                <a:r>
                  <a:rPr lang="en-US" sz="1600" i="1" dirty="0" smtClean="0">
                    <a:solidFill>
                      <a:srgbClr val="000000"/>
                    </a:solidFill>
                  </a:rPr>
                  <a:t>electrostatic equilibrium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(when charges are not moving any longer) the following is true:  </a:t>
                </a: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The electric field </a:t>
                </a:r>
                <a:r>
                  <a:rPr lang="en-US" sz="1600" u="sng" dirty="0" smtClean="0">
                    <a:solidFill>
                      <a:srgbClr val="FF0000"/>
                    </a:solidFill>
                  </a:rPr>
                  <a:t>inside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a good (hollow or solid) conductor is zero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. If it would not be, charges would move according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.  </a:t>
                </a: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Any net charge on a good conductor distributes itself on the surface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(Faraday cage). From Gauss’s law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 inside a conductor.     </a:t>
                </a: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The electric field is always perpendicular to the surface outside of a conductor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. If it had a vertical component, again, charges would rearrange until there would be no more vertical component.  </a:t>
                </a: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Magnitude of E-field immediately outside of conductor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On irregularly shaped objects, charges accumulate on location with smallest radius of curvature (sharp points).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 More in chapter 25.</a:t>
                </a:r>
              </a:p>
            </p:txBody>
          </p:sp>
        </mc:Choice>
        <mc:Fallback xmlns="">
          <p:sp>
            <p:nvSpPr>
              <p:cNvPr id="3482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775" y="634474"/>
                <a:ext cx="4533900" cy="5319148"/>
              </a:xfrm>
              <a:prstGeom prst="rect">
                <a:avLst/>
              </a:prstGeom>
              <a:blipFill rotWithShape="0">
                <a:blip r:embed="rId4"/>
                <a:stretch>
                  <a:fillRect l="-536" t="-229" r="-1475" b="-34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3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4776" y="590550"/>
            <a:ext cx="891222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i-clicker 24.5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is the safest place during a thunderstorm (to avoid being killed by lightning)?</a:t>
            </a:r>
          </a:p>
          <a:p>
            <a:pPr marL="914400" indent="-450850">
              <a:spcBef>
                <a:spcPct val="50000"/>
              </a:spcBef>
              <a:buAutoNum type="alphaUcParenBoth"/>
            </a:pPr>
            <a:r>
              <a:rPr lang="en-US" sz="2000" dirty="0" smtClean="0">
                <a:solidFill>
                  <a:srgbClr val="000000"/>
                </a:solidFill>
              </a:rPr>
              <a:t>Inside your car</a:t>
            </a:r>
          </a:p>
          <a:p>
            <a:pPr marL="914400" indent="-450850">
              <a:spcBef>
                <a:spcPct val="50000"/>
              </a:spcBef>
              <a:buAutoNum type="alphaUcParenBoth"/>
            </a:pPr>
            <a:r>
              <a:rPr lang="en-US" sz="2000" dirty="0" smtClean="0">
                <a:solidFill>
                  <a:srgbClr val="000000"/>
                </a:solidFill>
              </a:rPr>
              <a:t>Under a tree</a:t>
            </a:r>
          </a:p>
          <a:p>
            <a:pPr marL="914400" indent="-450850">
              <a:spcBef>
                <a:spcPct val="50000"/>
              </a:spcBef>
              <a:buAutoNum type="alphaUcParenBoth"/>
            </a:pPr>
            <a:r>
              <a:rPr lang="en-US" sz="2000" dirty="0" smtClean="0">
                <a:solidFill>
                  <a:srgbClr val="000000"/>
                </a:solidFill>
              </a:rPr>
              <a:t>On an open field</a:t>
            </a:r>
          </a:p>
        </p:txBody>
      </p:sp>
      <p:pic>
        <p:nvPicPr>
          <p:cNvPr id="35843" name="Picture 3" descr="C:\WINNT\Profiles\nanowork.000\Desktop\9j_c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82" y="2759143"/>
            <a:ext cx="5322625" cy="39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776" y="81297"/>
            <a:ext cx="8912224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smtClean="0">
                <a:solidFill>
                  <a:srgbClr val="000000"/>
                </a:solidFill>
              </a:rPr>
              <a:t>Conductors</a:t>
            </a:r>
            <a:r>
              <a:rPr lang="en-US" sz="2400" dirty="0" smtClean="0">
                <a:solidFill>
                  <a:srgbClr val="000000"/>
                </a:solidFill>
              </a:rPr>
              <a:t> in Electrostatic Equilibrium</a:t>
            </a:r>
          </a:p>
        </p:txBody>
      </p:sp>
    </p:spTree>
    <p:extLst>
      <p:ext uri="{BB962C8B-B14F-4D97-AF65-F5344CB8AC3E}">
        <p14:creationId xmlns:p14="http://schemas.microsoft.com/office/powerpoint/2010/main" val="28469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94" name="Oval 14"/>
          <p:cNvSpPr>
            <a:spLocks noChangeArrowheads="1"/>
          </p:cNvSpPr>
          <p:nvPr/>
        </p:nvSpPr>
        <p:spPr bwMode="auto">
          <a:xfrm>
            <a:off x="5905500" y="2330301"/>
            <a:ext cx="1828800" cy="1828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9295" name="Oval 15"/>
          <p:cNvSpPr>
            <a:spLocks noChangeArrowheads="1"/>
          </p:cNvSpPr>
          <p:nvPr/>
        </p:nvSpPr>
        <p:spPr bwMode="auto">
          <a:xfrm>
            <a:off x="6362700" y="2787501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6471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9302" name="Oval 22"/>
          <p:cNvSpPr>
            <a:spLocks noChangeArrowheads="1"/>
          </p:cNvSpPr>
          <p:nvPr/>
        </p:nvSpPr>
        <p:spPr bwMode="auto">
          <a:xfrm>
            <a:off x="6134100" y="2543026"/>
            <a:ext cx="13716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9293" name="Text Box 13"/>
          <p:cNvSpPr txBox="1">
            <a:spLocks noChangeArrowheads="1"/>
          </p:cNvSpPr>
          <p:nvPr/>
        </p:nvSpPr>
        <p:spPr bwMode="auto">
          <a:xfrm>
            <a:off x="228600" y="762000"/>
            <a:ext cx="8915400" cy="38318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i-clicker 24.6.  Where does the charge go?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 hollow, </a:t>
            </a:r>
            <a:r>
              <a:rPr lang="en-US" sz="1800" u="sng" dirty="0"/>
              <a:t>conducting</a:t>
            </a:r>
            <a:r>
              <a:rPr lang="en-US" sz="1800" dirty="0"/>
              <a:t> sphere of outer radius 2 cm and inner radius 1 cm has </a:t>
            </a:r>
            <a:r>
              <a:rPr lang="en-US" sz="1800" i="1" dirty="0"/>
              <a:t>q</a:t>
            </a:r>
            <a:r>
              <a:rPr lang="en-US" sz="1800" dirty="0"/>
              <a:t> = +80</a:t>
            </a:r>
            <a:r>
              <a:rPr lang="en-US" sz="1800" i="1" dirty="0">
                <a:sym typeface="Symbol" pitchFamily="18" charset="2"/>
              </a:rPr>
              <a:t>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nC</a:t>
            </a:r>
            <a:r>
              <a:rPr lang="en-US" sz="1800" dirty="0">
                <a:sym typeface="Symbol" pitchFamily="18" charset="2"/>
              </a:rPr>
              <a:t> of charge put on it.  What is the surface charge </a:t>
            </a:r>
            <a:r>
              <a:rPr lang="en-US" sz="1800" dirty="0" smtClean="0">
                <a:sym typeface="Symbol" pitchFamily="18" charset="2"/>
              </a:rPr>
              <a:t>density, </a:t>
            </a:r>
            <a:r>
              <a:rPr lang="en-US" sz="1800" dirty="0" smtClean="0">
                <a:latin typeface="Symbol" panose="05050102010706020507" pitchFamily="18" charset="2"/>
                <a:sym typeface="Symbol" pitchFamily="18" charset="2"/>
              </a:rPr>
              <a:t>s</a:t>
            </a:r>
            <a:r>
              <a:rPr lang="en-US" sz="1800" dirty="0" smtClean="0">
                <a:sym typeface="Symbol" pitchFamily="18" charset="2"/>
              </a:rPr>
              <a:t>, on </a:t>
            </a:r>
            <a:r>
              <a:rPr lang="en-US" sz="1800" dirty="0">
                <a:sym typeface="Symbol" pitchFamily="18" charset="2"/>
              </a:rPr>
              <a:t>the </a:t>
            </a:r>
            <a:r>
              <a:rPr lang="en-US" sz="1800" b="1" i="1" dirty="0">
                <a:solidFill>
                  <a:srgbClr val="FF0000"/>
                </a:solidFill>
                <a:sym typeface="Symbol" pitchFamily="18" charset="2"/>
              </a:rPr>
              <a:t>inner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surface?  On the </a:t>
            </a:r>
            <a:r>
              <a:rPr lang="en-US" sz="1800" b="1" i="1" dirty="0">
                <a:solidFill>
                  <a:srgbClr val="FF0000"/>
                </a:solidFill>
                <a:sym typeface="Symbol" pitchFamily="18" charset="2"/>
              </a:rPr>
              <a:t>outer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surface?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800" dirty="0" smtClean="0"/>
              <a:t>20 </a:t>
            </a:r>
            <a:r>
              <a:rPr lang="en-US" sz="1800" dirty="0" err="1">
                <a:sym typeface="Symbol" pitchFamily="18" charset="2"/>
              </a:rPr>
              <a:t>nC</a:t>
            </a:r>
            <a:r>
              <a:rPr lang="en-US" sz="1800" dirty="0">
                <a:sym typeface="Symbol" pitchFamily="18" charset="2"/>
              </a:rPr>
              <a:t>/cm</a:t>
            </a:r>
            <a:r>
              <a:rPr lang="en-US" sz="1800" baseline="30000" dirty="0">
                <a:sym typeface="Symbol" pitchFamily="18" charset="2"/>
              </a:rPr>
              <a:t>2	</a:t>
            </a:r>
            <a:endParaRPr lang="en-US" sz="1800" baseline="30000" dirty="0" smtClean="0">
              <a:sym typeface="Symbol" pitchFamily="18" charset="2"/>
            </a:endParaRP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800" dirty="0" smtClean="0"/>
              <a:t>5 </a:t>
            </a:r>
            <a:r>
              <a:rPr lang="en-US" sz="1800" dirty="0" err="1">
                <a:sym typeface="Symbol" pitchFamily="18" charset="2"/>
              </a:rPr>
              <a:t>nC</a:t>
            </a:r>
            <a:r>
              <a:rPr lang="en-US" sz="1800" dirty="0">
                <a:sym typeface="Symbol" pitchFamily="18" charset="2"/>
              </a:rPr>
              <a:t>/cm</a:t>
            </a:r>
            <a:r>
              <a:rPr lang="en-US" sz="1800" baseline="30000" dirty="0">
                <a:sym typeface="Symbol" pitchFamily="18" charset="2"/>
              </a:rPr>
              <a:t>2</a:t>
            </a:r>
            <a:r>
              <a:rPr lang="en-US" sz="1800" dirty="0">
                <a:sym typeface="Symbol" pitchFamily="18" charset="2"/>
              </a:rPr>
              <a:t> 	</a:t>
            </a:r>
            <a:endParaRPr lang="en-US" sz="1800" dirty="0" smtClean="0">
              <a:sym typeface="Symbol" pitchFamily="18" charset="2"/>
            </a:endParaRP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800" dirty="0" smtClean="0"/>
              <a:t>4 </a:t>
            </a:r>
            <a:r>
              <a:rPr lang="en-US" sz="1800" dirty="0" err="1">
                <a:sym typeface="Symbol" pitchFamily="18" charset="2"/>
              </a:rPr>
              <a:t>nC</a:t>
            </a:r>
            <a:r>
              <a:rPr lang="en-US" sz="1800" dirty="0">
                <a:sym typeface="Symbol" pitchFamily="18" charset="2"/>
              </a:rPr>
              <a:t>/cm</a:t>
            </a:r>
            <a:r>
              <a:rPr lang="en-US" sz="1800" baseline="30000" dirty="0">
                <a:sym typeface="Symbol" pitchFamily="18" charset="2"/>
              </a:rPr>
              <a:t>2</a:t>
            </a:r>
            <a:r>
              <a:rPr lang="en-US" sz="1800" dirty="0">
                <a:sym typeface="Symbol" pitchFamily="18" charset="2"/>
              </a:rPr>
              <a:t>	</a:t>
            </a:r>
            <a:endParaRPr lang="en-US" sz="1800" dirty="0" smtClean="0">
              <a:sym typeface="Symbol" pitchFamily="18" charset="2"/>
            </a:endParaRP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800" dirty="0" smtClean="0">
                <a:sym typeface="Symbol" pitchFamily="18" charset="2"/>
              </a:rPr>
              <a:t>0</a:t>
            </a:r>
            <a:endParaRPr lang="en-US" sz="1800" dirty="0">
              <a:sym typeface="Symbol" pitchFamily="18" charset="2"/>
            </a:endParaRP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800" dirty="0" smtClean="0">
                <a:sym typeface="Symbol" pitchFamily="18" charset="2"/>
              </a:rPr>
              <a:t>None </a:t>
            </a:r>
            <a:r>
              <a:rPr lang="en-US" sz="1800" dirty="0">
                <a:sym typeface="Symbol" pitchFamily="18" charset="2"/>
              </a:rPr>
              <a:t>of the above</a:t>
            </a:r>
          </a:p>
        </p:txBody>
      </p:sp>
      <p:sp>
        <p:nvSpPr>
          <p:cNvPr id="609296" name="Text Box 16"/>
          <p:cNvSpPr txBox="1">
            <a:spLocks noChangeArrowheads="1"/>
          </p:cNvSpPr>
          <p:nvPr/>
        </p:nvSpPr>
        <p:spPr bwMode="auto">
          <a:xfrm>
            <a:off x="6948237" y="4236789"/>
            <a:ext cx="1447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cutaway view</a:t>
            </a:r>
          </a:p>
        </p:txBody>
      </p:sp>
      <p:sp>
        <p:nvSpPr>
          <p:cNvPr id="609297" name="Line 17"/>
          <p:cNvSpPr>
            <a:spLocks noChangeShapeType="1"/>
          </p:cNvSpPr>
          <p:nvPr/>
        </p:nvSpPr>
        <p:spPr bwMode="auto">
          <a:xfrm>
            <a:off x="6819900" y="3244701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09298" name="Text Box 18"/>
          <p:cNvSpPr txBox="1">
            <a:spLocks noChangeArrowheads="1"/>
          </p:cNvSpPr>
          <p:nvPr/>
        </p:nvSpPr>
        <p:spPr bwMode="auto">
          <a:xfrm>
            <a:off x="6362700" y="2787501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1 cm</a:t>
            </a:r>
          </a:p>
        </p:txBody>
      </p:sp>
      <p:sp>
        <p:nvSpPr>
          <p:cNvPr id="609300" name="Line 20"/>
          <p:cNvSpPr>
            <a:spLocks noChangeShapeType="1"/>
          </p:cNvSpPr>
          <p:nvPr/>
        </p:nvSpPr>
        <p:spPr bwMode="auto">
          <a:xfrm>
            <a:off x="5905500" y="3244701"/>
            <a:ext cx="914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09301" name="Text Box 21"/>
          <p:cNvSpPr txBox="1">
            <a:spLocks noChangeArrowheads="1"/>
          </p:cNvSpPr>
          <p:nvPr/>
        </p:nvSpPr>
        <p:spPr bwMode="auto">
          <a:xfrm>
            <a:off x="5753100" y="3244701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2 cm</a:t>
            </a:r>
          </a:p>
        </p:txBody>
      </p:sp>
      <p:sp>
        <p:nvSpPr>
          <p:cNvPr id="609303" name="Text Box 23"/>
          <p:cNvSpPr txBox="1">
            <a:spLocks noChangeArrowheads="1"/>
          </p:cNvSpPr>
          <p:nvPr/>
        </p:nvSpPr>
        <p:spPr bwMode="auto">
          <a:xfrm>
            <a:off x="6134100" y="1933426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80</a:t>
            </a:r>
            <a:r>
              <a:rPr lang="en-US" sz="2000" i="1">
                <a:solidFill>
                  <a:srgbClr val="009900"/>
                </a:solidFill>
                <a:sym typeface="Symbol" pitchFamily="18" charset="2"/>
              </a:rPr>
              <a:t> </a:t>
            </a:r>
            <a:r>
              <a:rPr lang="en-US" sz="2000">
                <a:solidFill>
                  <a:srgbClr val="009900"/>
                </a:solidFill>
                <a:sym typeface="Symbol" pitchFamily="18" charset="2"/>
              </a:rPr>
              <a:t>nC</a:t>
            </a:r>
            <a:endParaRPr lang="en-US" sz="2000">
              <a:solidFill>
                <a:srgbClr val="009900"/>
              </a:solidFill>
            </a:endParaRPr>
          </a:p>
        </p:txBody>
      </p:sp>
      <p:sp>
        <p:nvSpPr>
          <p:cNvPr id="609311" name="Text Box 31"/>
          <p:cNvSpPr txBox="1">
            <a:spLocks noChangeArrowheads="1"/>
          </p:cNvSpPr>
          <p:nvPr/>
        </p:nvSpPr>
        <p:spPr bwMode="auto">
          <a:xfrm>
            <a:off x="0" y="5119541"/>
            <a:ext cx="72009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9900CC"/>
                </a:solidFill>
              </a:rPr>
              <a:t>The electric field:</a:t>
            </a: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rgbClr val="9900CC"/>
                </a:solidFill>
              </a:rPr>
              <a:t>The electric field in the cavity and in the conductor is </a:t>
            </a:r>
            <a:r>
              <a:rPr lang="en-US" sz="1800" dirty="0" smtClean="0">
                <a:solidFill>
                  <a:srgbClr val="9900CC"/>
                </a:solidFill>
              </a:rPr>
              <a:t>zero.  </a:t>
            </a:r>
            <a:endParaRPr lang="en-US" sz="1800" dirty="0">
              <a:solidFill>
                <a:srgbClr val="9900CC"/>
              </a:solidFill>
            </a:endParaRPr>
          </a:p>
          <a:p>
            <a:pPr marL="228600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rgbClr val="9900CC"/>
                </a:solidFill>
              </a:rPr>
              <a:t>The electric field outside the conductor can be found from Gauss’s </a:t>
            </a:r>
            <a:r>
              <a:rPr lang="en-US" sz="1800" dirty="0" smtClean="0">
                <a:solidFill>
                  <a:srgbClr val="9900CC"/>
                </a:solidFill>
              </a:rPr>
              <a:t>Law.</a:t>
            </a:r>
            <a:endParaRPr lang="en-US" sz="1800" dirty="0">
              <a:solidFill>
                <a:srgbClr val="9900CC"/>
              </a:solidFill>
            </a:endParaRPr>
          </a:p>
        </p:txBody>
      </p:sp>
      <p:graphicFrame>
        <p:nvGraphicFramePr>
          <p:cNvPr id="60931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02680"/>
              </p:ext>
            </p:extLst>
          </p:nvPr>
        </p:nvGraphicFramePr>
        <p:xfrm>
          <a:off x="7287126" y="5874818"/>
          <a:ext cx="1509712" cy="73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126" y="5874818"/>
                        <a:ext cx="1509712" cy="73435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V="1">
            <a:off x="433152" y="4981080"/>
            <a:ext cx="8205537" cy="240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4776" y="81297"/>
            <a:ext cx="8912224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smtClean="0">
                <a:solidFill>
                  <a:srgbClr val="000000"/>
                </a:solidFill>
              </a:rPr>
              <a:t>Conductors</a:t>
            </a:r>
            <a:r>
              <a:rPr lang="en-US" sz="2400" dirty="0" smtClean="0">
                <a:solidFill>
                  <a:srgbClr val="000000"/>
                </a:solidFill>
              </a:rPr>
              <a:t> in Electrostatic Equilibrium</a:t>
            </a:r>
          </a:p>
        </p:txBody>
      </p:sp>
    </p:spTree>
    <p:extLst>
      <p:ext uri="{BB962C8B-B14F-4D97-AF65-F5344CB8AC3E}">
        <p14:creationId xmlns:p14="http://schemas.microsoft.com/office/powerpoint/2010/main" val="2570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02" grpId="0" animBg="1"/>
      <p:bldP spid="609293" grpId="0"/>
      <p:bldP spid="6093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76" y="585942"/>
            <a:ext cx="84889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/>
                <a:ea typeface="Times New Roman"/>
              </a:rPr>
              <a:t>i-clicker 24.7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</a:rPr>
              <a:t>Which </a:t>
            </a:r>
            <a:r>
              <a:rPr lang="en-US" sz="2000" dirty="0">
                <a:latin typeface="Times New Roman"/>
                <a:ea typeface="Times New Roman"/>
              </a:rPr>
              <a:t>of the following is true</a:t>
            </a:r>
            <a:r>
              <a:rPr lang="en-US" sz="2000" dirty="0" smtClean="0">
                <a:latin typeface="Times New Roman"/>
                <a:ea typeface="Times New Roman"/>
              </a:rPr>
              <a:t>?</a:t>
            </a:r>
            <a:endParaRPr lang="en-US" sz="1400" dirty="0" smtClean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Times New Roman"/>
                <a:ea typeface="Times New Roman"/>
              </a:rPr>
              <a:t>The </a:t>
            </a:r>
            <a:r>
              <a:rPr lang="en-US" sz="2000" dirty="0">
                <a:latin typeface="Times New Roman"/>
                <a:ea typeface="Times New Roman"/>
              </a:rPr>
              <a:t>electric field inside a charged </a:t>
            </a:r>
            <a:r>
              <a:rPr lang="en-US" sz="2000" u="sng" dirty="0">
                <a:latin typeface="Times New Roman"/>
                <a:ea typeface="Times New Roman"/>
              </a:rPr>
              <a:t>insulating</a:t>
            </a:r>
            <a:r>
              <a:rPr lang="en-US" sz="2000" dirty="0">
                <a:latin typeface="Times New Roman"/>
                <a:ea typeface="Times New Roman"/>
              </a:rPr>
              <a:t> sphere must be </a:t>
            </a:r>
            <a:r>
              <a:rPr lang="en-US" sz="2000" dirty="0" smtClean="0">
                <a:latin typeface="Times New Roman"/>
                <a:ea typeface="Times New Roman"/>
              </a:rPr>
              <a:t>zero.</a:t>
            </a:r>
            <a:endParaRPr lang="en-US" sz="14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Times New Roman"/>
                <a:ea typeface="Times New Roman"/>
              </a:rPr>
              <a:t>The </a:t>
            </a:r>
            <a:r>
              <a:rPr lang="en-US" sz="2000" dirty="0">
                <a:latin typeface="Times New Roman"/>
                <a:ea typeface="Times New Roman"/>
              </a:rPr>
              <a:t>electric field inside </a:t>
            </a:r>
            <a:r>
              <a:rPr lang="en-US" sz="2000" dirty="0" smtClean="0">
                <a:latin typeface="Times New Roman"/>
                <a:ea typeface="Times New Roman"/>
              </a:rPr>
              <a:t>a charged, </a:t>
            </a:r>
            <a:r>
              <a:rPr lang="en-US" sz="2000" u="sng" dirty="0" smtClean="0">
                <a:latin typeface="Times New Roman"/>
                <a:ea typeface="Times New Roman"/>
              </a:rPr>
              <a:t>conducting</a:t>
            </a:r>
            <a:r>
              <a:rPr lang="en-US" sz="2000" dirty="0" smtClean="0">
                <a:latin typeface="Times New Roman"/>
                <a:ea typeface="Times New Roman"/>
              </a:rPr>
              <a:t> sphere (metallic part) must </a:t>
            </a:r>
            <a:r>
              <a:rPr lang="en-US" sz="2000" dirty="0">
                <a:latin typeface="Times New Roman"/>
                <a:ea typeface="Times New Roman"/>
              </a:rPr>
              <a:t>be </a:t>
            </a:r>
            <a:r>
              <a:rPr lang="en-US" sz="2000" dirty="0" smtClean="0">
                <a:latin typeface="Times New Roman"/>
                <a:ea typeface="Times New Roman"/>
              </a:rPr>
              <a:t>zero.</a:t>
            </a:r>
            <a:endParaRPr lang="en-US" sz="14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Times New Roman"/>
                <a:ea typeface="Times New Roman"/>
              </a:rPr>
              <a:t>The </a:t>
            </a:r>
            <a:r>
              <a:rPr lang="en-US" sz="2000" dirty="0">
                <a:latin typeface="Times New Roman"/>
                <a:ea typeface="Times New Roman"/>
              </a:rPr>
              <a:t>charge on a </a:t>
            </a:r>
            <a:r>
              <a:rPr lang="en-US" sz="2000" u="sng" dirty="0">
                <a:latin typeface="Times New Roman"/>
                <a:ea typeface="Times New Roman"/>
              </a:rPr>
              <a:t>conducting</a:t>
            </a:r>
            <a:r>
              <a:rPr lang="en-US" sz="2000" dirty="0">
                <a:latin typeface="Times New Roman"/>
                <a:ea typeface="Times New Roman"/>
              </a:rPr>
              <a:t> spherical shell will </a:t>
            </a:r>
            <a:r>
              <a:rPr lang="en-US" sz="2000" u="sng" dirty="0">
                <a:latin typeface="Times New Roman"/>
                <a:ea typeface="Times New Roman"/>
              </a:rPr>
              <a:t>always</a:t>
            </a:r>
            <a:r>
              <a:rPr lang="en-US" sz="2000" dirty="0">
                <a:latin typeface="Times New Roman"/>
                <a:ea typeface="Times New Roman"/>
              </a:rPr>
              <a:t> be equally distributed on the inner and outer surface regardless of the presence of other charges in the vicinity of the </a:t>
            </a:r>
            <a:r>
              <a:rPr lang="en-US" sz="2000" dirty="0" smtClean="0">
                <a:latin typeface="Times New Roman"/>
                <a:ea typeface="Times New Roman"/>
              </a:rPr>
              <a:t>shell (hint: remember induction?).</a:t>
            </a:r>
            <a:endParaRPr lang="en-US" sz="14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Times New Roman"/>
                <a:ea typeface="Times New Roman"/>
              </a:rPr>
              <a:t>Two </a:t>
            </a:r>
            <a:r>
              <a:rPr lang="en-US" sz="2000" dirty="0">
                <a:latin typeface="Times New Roman"/>
                <a:ea typeface="Times New Roman"/>
              </a:rPr>
              <a:t>of the </a:t>
            </a:r>
            <a:r>
              <a:rPr lang="en-US" sz="2000" dirty="0" smtClean="0">
                <a:latin typeface="Times New Roman"/>
                <a:ea typeface="Times New Roman"/>
              </a:rPr>
              <a:t>above</a:t>
            </a:r>
            <a:endParaRPr lang="en-US" sz="1400" dirty="0" smtClean="0">
              <a:latin typeface="Times New Roman"/>
              <a:ea typeface="Times New Roman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Times New Roman"/>
                <a:ea typeface="Times New Roman"/>
              </a:rPr>
              <a:t>Three </a:t>
            </a:r>
            <a:r>
              <a:rPr lang="en-US" sz="2000" dirty="0">
                <a:latin typeface="Times New Roman"/>
                <a:ea typeface="Times New Roman"/>
              </a:rPr>
              <a:t>of the </a:t>
            </a:r>
            <a:r>
              <a:rPr lang="en-US" sz="2000" dirty="0" smtClean="0">
                <a:latin typeface="Times New Roman"/>
                <a:ea typeface="Times New Roman"/>
              </a:rPr>
              <a:t>above</a:t>
            </a:r>
            <a:endParaRPr lang="en-US" sz="1400" dirty="0">
              <a:latin typeface="Times New Roman"/>
              <a:ea typeface="Times New Roman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4776" y="81297"/>
            <a:ext cx="8912224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smtClean="0">
                <a:solidFill>
                  <a:srgbClr val="000000"/>
                </a:solidFill>
              </a:rPr>
              <a:t>Conductors</a:t>
            </a:r>
            <a:r>
              <a:rPr lang="en-US" sz="2400" dirty="0" smtClean="0">
                <a:solidFill>
                  <a:srgbClr val="000000"/>
                </a:solidFill>
              </a:rPr>
              <a:t> in </a:t>
            </a:r>
            <a:r>
              <a:rPr lang="en-US" sz="2400" u="sng" dirty="0" smtClean="0">
                <a:solidFill>
                  <a:srgbClr val="000000"/>
                </a:solidFill>
              </a:rPr>
              <a:t>Electrostatic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000000"/>
                </a:solidFill>
              </a:rPr>
              <a:t>E</a:t>
            </a:r>
            <a:r>
              <a:rPr lang="en-US" sz="2400" u="sng" dirty="0" smtClean="0">
                <a:solidFill>
                  <a:srgbClr val="000000"/>
                </a:solidFill>
              </a:rPr>
              <a:t>quilibrium</a:t>
            </a:r>
          </a:p>
        </p:txBody>
      </p:sp>
    </p:spTree>
    <p:extLst>
      <p:ext uri="{BB962C8B-B14F-4D97-AF65-F5344CB8AC3E}">
        <p14:creationId xmlns:p14="http://schemas.microsoft.com/office/powerpoint/2010/main" val="961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-14690"/>
            <a:ext cx="9144000" cy="584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Chapter </a:t>
            </a:r>
            <a:r>
              <a:rPr lang="en-US" sz="3200" b="1" dirty="0" smtClean="0"/>
              <a:t>24:  Gauss’s Law</a:t>
            </a:r>
            <a:endParaRPr lang="en-US" sz="2400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2421" y="823585"/>
            <a:ext cx="9059158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Reading assignment</a:t>
            </a:r>
            <a:r>
              <a:rPr lang="en-US" sz="2000" dirty="0"/>
              <a:t>: 	Chapter </a:t>
            </a:r>
            <a:r>
              <a:rPr lang="en-US" sz="2000" dirty="0" smtClean="0"/>
              <a:t>24</a:t>
            </a:r>
          </a:p>
          <a:p>
            <a:pPr>
              <a:spcBef>
                <a:spcPct val="50000"/>
              </a:spcBef>
            </a:pPr>
            <a:r>
              <a:rPr lang="en-US" sz="2000" u="sng" dirty="0" smtClean="0"/>
              <a:t>Homework 24.1, due Monday, Feb. 4:</a:t>
            </a:r>
            <a:r>
              <a:rPr lang="en-US" sz="2000" dirty="0" smtClean="0"/>
              <a:t> OQ4, OQ5, CQ2, QQ1, 3, 4, 8, 9, 10, 12, 27, 35</a:t>
            </a:r>
          </a:p>
          <a:p>
            <a:pPr>
              <a:spcBef>
                <a:spcPct val="50000"/>
              </a:spcBef>
            </a:pPr>
            <a:r>
              <a:rPr lang="en-US" sz="2000" u="sng" dirty="0" smtClean="0"/>
              <a:t>Homework 24.2 due Thursday, Feb. 7:</a:t>
            </a:r>
            <a:r>
              <a:rPr lang="en-US" sz="2000" dirty="0" smtClean="0"/>
              <a:t> OQ6, OQ9, QQ3, 57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0" y="2507074"/>
                <a:ext cx="9143999" cy="313810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25425" marR="0" lvl="0" indent="-225425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Electric flux,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</a:rPr>
                  <a:t>E</a:t>
                </a:r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225425" marR="0" lvl="0" indent="-225425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Understand all the quantities in Gauss’s law:</a:t>
                </a:r>
              </a:p>
              <a:p>
                <a:pPr marL="225425" marR="0" lvl="0" indent="-225425" algn="l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Understand how to use Gauss’s law:</a:t>
                </a:r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682625" lvl="1" indent="-225425" fontAlgn="auto">
                  <a:spcBef>
                    <a:spcPct val="5000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Find total charge in a region, knowing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 outside this region.</a:t>
                </a:r>
              </a:p>
              <a:p>
                <a:pPr marL="682625" lvl="1" indent="-225425" fontAlgn="auto">
                  <a:spcBef>
                    <a:spcPct val="5000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Find total electric flux, 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en-US" sz="1600" kern="0" baseline="-25000" dirty="0" smtClean="0">
                    <a:solidFill>
                      <a:sysClr val="windowText" lastClr="000000"/>
                    </a:solidFill>
                  </a:rPr>
                  <a:t>E 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out of a region when charge is known. </a:t>
                </a:r>
              </a:p>
              <a:p>
                <a:pPr marL="682625" lvl="1" indent="-225425" fontAlgn="auto">
                  <a:spcBef>
                    <a:spcPct val="5000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Calculate E-field of highly symmetric charge distributions </a:t>
                </a:r>
                <a:r>
                  <a:rPr lang="en-US" sz="1200" kern="0" dirty="0" smtClean="0">
                    <a:solidFill>
                      <a:sysClr val="windowText" lastClr="000000"/>
                    </a:solidFill>
                  </a:rPr>
                  <a:t>(sphere, plate, (line))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marL="682625" lvl="1" indent="-225425" fontAlgn="auto">
                  <a:spcBef>
                    <a:spcPct val="5000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Deal with complicated problems using qualitative reasoning</a:t>
                </a:r>
              </a:p>
              <a:p>
                <a:pPr marL="230188" lvl="1" indent="-225425" fontAlgn="auto">
                  <a:spcBef>
                    <a:spcPct val="5000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</a:rPr>
                  <a:t>Properties of conductors in electrostatic equilibrium</a:t>
                </a: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07074"/>
                <a:ext cx="9143999" cy="3138103"/>
              </a:xfrm>
              <a:prstGeom prst="rect">
                <a:avLst/>
              </a:prstGeom>
              <a:blipFill>
                <a:blip r:embed="rId3"/>
                <a:stretch>
                  <a:fillRect l="-333" t="-967" b="-1934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24p6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58" y="3737603"/>
            <a:ext cx="1646521" cy="18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39649" y="5610242"/>
            <a:ext cx="145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Johann 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C. F. </a:t>
            </a:r>
            <a:r>
              <a:rPr lang="en-US" sz="1200" kern="0" dirty="0">
                <a:solidFill>
                  <a:sysClr val="windowText" lastClr="000000"/>
                </a:solidFill>
              </a:rPr>
              <a:t>Gauss, </a:t>
            </a:r>
            <a:endParaRPr lang="en-US" sz="1200" kern="0" dirty="0" smtClean="0">
              <a:solidFill>
                <a:sysClr val="windowText" lastClr="000000"/>
              </a:solidFill>
            </a:endParaRPr>
          </a:p>
          <a:p>
            <a:pPr marL="47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</a:rPr>
              <a:t>1777 </a:t>
            </a:r>
            <a:r>
              <a:rPr lang="en-US" sz="1200" kern="0" dirty="0">
                <a:solidFill>
                  <a:sysClr val="windowText" lastClr="000000"/>
                </a:solidFill>
              </a:rPr>
              <a:t>–  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1855 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1999" y="2727186"/>
                <a:ext cx="2627835" cy="8188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8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18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𝑖𝑛𝑠𝑖𝑑𝑒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727186"/>
                <a:ext cx="2627835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63307" y="5750520"/>
            <a:ext cx="4308692" cy="354077"/>
            <a:chOff x="41284" y="6056616"/>
            <a:chExt cx="4308692" cy="354077"/>
          </a:xfrm>
        </p:grpSpPr>
        <p:graphicFrame>
          <p:nvGraphicFramePr>
            <p:cNvPr id="10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68704"/>
                </p:ext>
              </p:extLst>
            </p:nvPr>
          </p:nvGraphicFramePr>
          <p:xfrm>
            <a:off x="1758157" y="6071907"/>
            <a:ext cx="2591819" cy="338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4" name="Equation" r:id="rId6" imgW="1638000" imgH="241200" progId="Equation.DSMT4">
                    <p:embed/>
                  </p:oleObj>
                </mc:Choice>
                <mc:Fallback>
                  <p:oleObj name="Equation" r:id="rId6" imgW="1638000" imgH="241200" progId="Equation.DSMT4">
                    <p:embed/>
                    <p:pic>
                      <p:nvPicPr>
                        <p:cNvPr id="586803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8157" y="6071907"/>
                          <a:ext cx="2591819" cy="3387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prstDash val="dash"/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1284" y="6056616"/>
              <a:ext cx="2403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Coulomb constant: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3306" y="6119888"/>
            <a:ext cx="5385422" cy="605598"/>
            <a:chOff x="263306" y="6119888"/>
            <a:chExt cx="5385422" cy="605598"/>
          </a:xfrm>
        </p:grpSpPr>
        <p:graphicFrame>
          <p:nvGraphicFramePr>
            <p:cNvPr id="8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354915"/>
                </p:ext>
              </p:extLst>
            </p:nvPr>
          </p:nvGraphicFramePr>
          <p:xfrm>
            <a:off x="2666862" y="6119888"/>
            <a:ext cx="2981866" cy="605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5" name="Equation" r:id="rId8" imgW="2209680" imgH="431640" progId="Equation.DSMT4">
                    <p:embed/>
                  </p:oleObj>
                </mc:Choice>
                <mc:Fallback>
                  <p:oleObj name="Equation" r:id="rId8" imgW="2209680" imgH="431640" progId="Equation.DSMT4">
                    <p:embed/>
                    <p:pic>
                      <p:nvPicPr>
                        <p:cNvPr id="586808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862" y="6119888"/>
                          <a:ext cx="2981866" cy="6055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prstDash val="dash"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63306" y="6253410"/>
              <a:ext cx="2403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Permittivity of free space: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6" y="697100"/>
            <a:ext cx="89122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White board example 24.7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 conducting spherical shell of inner radius, b, and outer radius, c, carries a net charge, -2Q.  Concentric, inside the hollow shell is a solid insulating sphere of radius, a, carrying a net positive charge, Q, with uniform charge distribution, </a:t>
            </a: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Using Gauss’s law calculate the electric field everywhere.  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4776" y="81297"/>
            <a:ext cx="8912224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smtClean="0">
                <a:solidFill>
                  <a:srgbClr val="000000"/>
                </a:solidFill>
              </a:rPr>
              <a:t>Conductors</a:t>
            </a:r>
            <a:r>
              <a:rPr lang="en-US" sz="2400" dirty="0" smtClean="0">
                <a:solidFill>
                  <a:srgbClr val="000000"/>
                </a:solidFill>
              </a:rPr>
              <a:t> in Electrostatic equilibrium</a:t>
            </a:r>
          </a:p>
        </p:txBody>
      </p:sp>
      <p:pic>
        <p:nvPicPr>
          <p:cNvPr id="16" name="Picture 4" descr="24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3" y="3207209"/>
            <a:ext cx="3049587" cy="33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4776" y="81297"/>
            <a:ext cx="8912224" cy="83099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Exercise: Draw the field lines and the magnitude of the electric field for the following charge distributions</a:t>
            </a:r>
          </a:p>
        </p:txBody>
      </p:sp>
      <p:pic>
        <p:nvPicPr>
          <p:cNvPr id="4" name="Picture 4" descr="24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9" y="1118588"/>
            <a:ext cx="2072001" cy="22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 bwMode="auto">
          <a:xfrm>
            <a:off x="5193437" y="1433493"/>
            <a:ext cx="1970844" cy="1970844"/>
          </a:xfrm>
          <a:prstGeom prst="donut">
            <a:avLst>
              <a:gd name="adj" fmla="val 9105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387" y="3643477"/>
            <a:ext cx="316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Hollow conduction shell, with charge -2Q on it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73328" y="5370990"/>
            <a:ext cx="697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Exercise: Come up with other ‘simple geometries’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0819" y="4909351"/>
            <a:ext cx="83450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51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41194" y="264042"/>
            <a:ext cx="8611737" cy="59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6538" indent="-236538">
              <a:spcBef>
                <a:spcPct val="50000"/>
              </a:spcBef>
            </a:pPr>
            <a:r>
              <a:rPr lang="en-US" sz="3200" u="sng" dirty="0"/>
              <a:t>Review:</a:t>
            </a:r>
            <a:r>
              <a:rPr lang="en-US" sz="3200" dirty="0"/>
              <a:t>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Electric flux (know what it is, how to calculate)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endParaRPr lang="en-US" sz="1800" dirty="0" smtClean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Gauss’s law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When using to calculate electric field we can solve the integral when:</a:t>
            </a:r>
          </a:p>
          <a:p>
            <a:pPr marL="800100" lvl="1" indent="-342900">
              <a:spcBef>
                <a:spcPct val="50000"/>
              </a:spcBef>
              <a:buAutoNum type="arabicParenR"/>
            </a:pPr>
            <a:r>
              <a:rPr lang="en-US" sz="1800" dirty="0" smtClean="0"/>
              <a:t>From geometry/symmetry find a surface over which E-field is constant</a:t>
            </a:r>
          </a:p>
          <a:p>
            <a:pPr marL="800100" lvl="1" indent="-342900">
              <a:spcBef>
                <a:spcPct val="50000"/>
              </a:spcBef>
              <a:buAutoNum type="arabicParenR"/>
            </a:pPr>
            <a:r>
              <a:rPr lang="en-US" sz="1800" dirty="0" smtClean="0"/>
              <a:t>The dot product 	       can be simplified to </a:t>
            </a:r>
            <a:r>
              <a:rPr lang="en-US" sz="1800" dirty="0" err="1" smtClean="0"/>
              <a:t>E·dA</a:t>
            </a:r>
            <a:r>
              <a:rPr lang="en-US" sz="1800" dirty="0" smtClean="0"/>
              <a:t>, because E and A are parallel</a:t>
            </a:r>
          </a:p>
          <a:p>
            <a:pPr marL="800100" lvl="1" indent="-342900">
              <a:spcBef>
                <a:spcPct val="50000"/>
              </a:spcBef>
              <a:buAutoNum type="arabicParenR"/>
            </a:pPr>
            <a:r>
              <a:rPr lang="en-US" sz="1800" dirty="0" smtClean="0"/>
              <a:t>Or the dot product  	         can be argued to be zero, because E and A are perpendicular</a:t>
            </a:r>
          </a:p>
          <a:p>
            <a:pPr marL="800100" lvl="1" indent="-342900">
              <a:spcBef>
                <a:spcPct val="50000"/>
              </a:spcBef>
              <a:buAutoNum type="arabicParenR"/>
            </a:pPr>
            <a:r>
              <a:rPr lang="en-US" sz="1800" dirty="0" smtClean="0"/>
              <a:t>The electric field is zero over a portion of the surface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Field of charged sphere, line, plane</a:t>
            </a:r>
            <a:endParaRPr lang="en-US" sz="3200" dirty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Properties of conductors in electrostatic equilibrium:  i) no field inside, ii) charge resides on surface, iii) field is perpendicular on conductor surface, iv) surface charge density is greatest at sharpest points).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83138" y="1469886"/>
                <a:ext cx="2627835" cy="818879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8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18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𝑖𝑛𝑠𝑖𝑑𝑒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38" y="1469886"/>
                <a:ext cx="2627835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56282" y="3292899"/>
                <a:ext cx="926856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⃑"/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282" y="3292899"/>
                <a:ext cx="926856" cy="439479"/>
              </a:xfrm>
              <a:prstGeom prst="rect">
                <a:avLst/>
              </a:prstGeom>
              <a:blipFill>
                <a:blip r:embed="rId3"/>
                <a:stretch>
                  <a:fillRect t="-2778"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42213" y="3694278"/>
                <a:ext cx="926856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⃑"/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213" y="3694278"/>
                <a:ext cx="926856" cy="439479"/>
              </a:xfrm>
              <a:prstGeom prst="rect">
                <a:avLst/>
              </a:prstGeom>
              <a:blipFill>
                <a:blip r:embed="rId4"/>
                <a:stretch>
                  <a:fillRect t="-2778" r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7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15" y="1553592"/>
            <a:ext cx="6143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Extra Material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154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168" y="430939"/>
            <a:ext cx="7952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Times New Roman"/>
              </a:rPr>
              <a:t>White board example 25.6.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Consider </a:t>
            </a:r>
            <a:r>
              <a:rPr lang="en-US" sz="2400" dirty="0">
                <a:latin typeface="Times New Roman"/>
                <a:ea typeface="Times New Roman"/>
              </a:rPr>
              <a:t>a long cylindrical charge distribution of Radius R with a uniform charge density </a:t>
            </a:r>
            <a:r>
              <a:rPr lang="en-US" sz="2400" dirty="0">
                <a:latin typeface="Symbol"/>
                <a:ea typeface="Times New Roman"/>
              </a:rPr>
              <a:t>r</a:t>
            </a:r>
            <a:r>
              <a:rPr lang="en-US" sz="2400" dirty="0" smtClean="0">
                <a:latin typeface="Times New Roman"/>
                <a:ea typeface="Times New Roman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  </a:t>
            </a:r>
            <a:endParaRPr lang="en-US" sz="2400" dirty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Find </a:t>
            </a:r>
            <a:r>
              <a:rPr lang="en-US" sz="2400" dirty="0">
                <a:latin typeface="Times New Roman"/>
                <a:ea typeface="Times New Roman"/>
              </a:rPr>
              <a:t>the electric field at distance r from the axis where r </a:t>
            </a:r>
            <a:r>
              <a:rPr lang="en-US" sz="2400" dirty="0" smtClean="0">
                <a:latin typeface="Times New Roman"/>
                <a:ea typeface="Times New Roman"/>
              </a:rPr>
              <a:t>&lt; R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Can 2"/>
          <p:cNvSpPr/>
          <p:nvPr/>
        </p:nvSpPr>
        <p:spPr bwMode="auto">
          <a:xfrm rot="16200000">
            <a:off x="3739071" y="2195426"/>
            <a:ext cx="1656764" cy="6377239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Can 5"/>
          <p:cNvSpPr/>
          <p:nvPr/>
        </p:nvSpPr>
        <p:spPr bwMode="auto">
          <a:xfrm rot="16200000">
            <a:off x="4178275" y="3886013"/>
            <a:ext cx="778357" cy="2996064"/>
          </a:xfrm>
          <a:prstGeom prst="ca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583150" y="4555663"/>
            <a:ext cx="0" cy="8283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179937" y="4994866"/>
            <a:ext cx="9010" cy="3891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19123" y="4838134"/>
            <a:ext cx="40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1402" y="5010789"/>
            <a:ext cx="40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2556" y="5718191"/>
            <a:ext cx="40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130" y="5257010"/>
            <a:ext cx="1666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Gaussian surface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5893" y="5518620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r</a:t>
            </a:r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52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25297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Electric flux,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E</a:t>
            </a:r>
            <a:endParaRPr lang="en-US" dirty="0"/>
          </a:p>
        </p:txBody>
      </p:sp>
      <p:pic>
        <p:nvPicPr>
          <p:cNvPr id="8" name="Picture 4" descr="2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7" y="654752"/>
            <a:ext cx="2574811" cy="2480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24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7" y="3533421"/>
            <a:ext cx="2574811" cy="2988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78" y="632218"/>
            <a:ext cx="6377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eaLnBrk="1" hangingPunct="1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r>
              <a:rPr lang="en-US" sz="1600" dirty="0" smtClean="0"/>
              <a:t>Electric flux, </a:t>
            </a:r>
            <a:r>
              <a:rPr lang="en-US" sz="1600" dirty="0" smtClean="0">
                <a:latin typeface="Symbol" pitchFamily="18" charset="2"/>
              </a:rPr>
              <a:t>F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, is </a:t>
            </a:r>
            <a:r>
              <a:rPr lang="en-US" sz="1600" dirty="0"/>
              <a:t>the amount of electric field </a:t>
            </a:r>
            <a:r>
              <a:rPr lang="en-US" sz="1600" dirty="0" smtClean="0"/>
              <a:t>going through a perpendicular surface.  </a:t>
            </a:r>
            <a:r>
              <a:rPr lang="en-US" sz="1600" dirty="0" smtClean="0">
                <a:sym typeface="Symbol" pitchFamily="18" charset="2"/>
              </a:rPr>
              <a:t>When </a:t>
            </a:r>
            <a:r>
              <a:rPr lang="en-US" sz="1600" dirty="0">
                <a:sym typeface="Symbol" pitchFamily="18" charset="2"/>
              </a:rPr>
              <a:t>the surface is flat, and the fields are </a:t>
            </a:r>
            <a:r>
              <a:rPr lang="en-US" sz="1600" dirty="0" smtClean="0">
                <a:sym typeface="Symbol" pitchFamily="18" charset="2"/>
              </a:rPr>
              <a:t>constant and uniform, the flux is:</a:t>
            </a:r>
            <a:endParaRPr lang="en-US" sz="1600" b="0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en-US" sz="1800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en-US" sz="1800" dirty="0" smtClean="0">
              <a:sym typeface="Symbol" pitchFamily="18" charset="2"/>
            </a:endParaRPr>
          </a:p>
          <a:p>
            <a:pPr marL="225425" indent="-225425" eaLnBrk="1" hangingPunct="1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endParaRPr lang="en-US" sz="1800" b="1" dirty="0" smtClean="0">
              <a:sym typeface="Symbol" pitchFamily="18" charset="2"/>
            </a:endParaRPr>
          </a:p>
          <a:p>
            <a:pPr marL="225425" indent="-225425" eaLnBrk="1" hangingPunct="1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r>
              <a:rPr lang="en-US" sz="1800" b="1" dirty="0" smtClean="0">
                <a:sym typeface="Symbol" pitchFamily="18" charset="2"/>
              </a:rPr>
              <a:t>Good analogy: </a:t>
            </a:r>
            <a:r>
              <a:rPr lang="en-US" sz="1800" dirty="0" smtClean="0">
                <a:sym typeface="Symbol" pitchFamily="18" charset="2"/>
              </a:rPr>
              <a:t>Holding a bucket in shower catching water</a:t>
            </a:r>
            <a:endParaRPr lang="en-US" sz="1800" dirty="0">
              <a:sym typeface="Symbol" pitchFamily="18" charset="2"/>
            </a:endParaRPr>
          </a:p>
        </p:txBody>
      </p:sp>
      <p:grpSp>
        <p:nvGrpSpPr>
          <p:cNvPr id="73" name="Group 177"/>
          <p:cNvGrpSpPr>
            <a:grpSpLocks/>
          </p:cNvGrpSpPr>
          <p:nvPr/>
        </p:nvGrpSpPr>
        <p:grpSpPr bwMode="auto">
          <a:xfrm>
            <a:off x="4876472" y="4300712"/>
            <a:ext cx="533400" cy="1828800"/>
            <a:chOff x="1632" y="2640"/>
            <a:chExt cx="336" cy="1152"/>
          </a:xfrm>
        </p:grpSpPr>
        <p:sp>
          <p:nvSpPr>
            <p:cNvPr id="74" name="Line 168"/>
            <p:cNvSpPr>
              <a:spLocks noChangeShapeType="1"/>
            </p:cNvSpPr>
            <p:nvPr/>
          </p:nvSpPr>
          <p:spPr bwMode="auto">
            <a:xfrm flipV="1">
              <a:off x="1632" y="264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69"/>
            <p:cNvSpPr>
              <a:spLocks noChangeShapeType="1"/>
            </p:cNvSpPr>
            <p:nvPr/>
          </p:nvSpPr>
          <p:spPr bwMode="auto">
            <a:xfrm flipV="1">
              <a:off x="1680" y="273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70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71"/>
            <p:cNvSpPr>
              <a:spLocks noChangeShapeType="1"/>
            </p:cNvSpPr>
            <p:nvPr/>
          </p:nvSpPr>
          <p:spPr bwMode="auto">
            <a:xfrm flipV="1">
              <a:off x="1776" y="2928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72"/>
            <p:cNvSpPr>
              <a:spLocks noChangeShapeType="1"/>
            </p:cNvSpPr>
            <p:nvPr/>
          </p:nvSpPr>
          <p:spPr bwMode="auto">
            <a:xfrm flipV="1">
              <a:off x="1824" y="264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73"/>
            <p:cNvSpPr>
              <a:spLocks noChangeShapeType="1"/>
            </p:cNvSpPr>
            <p:nvPr/>
          </p:nvSpPr>
          <p:spPr bwMode="auto">
            <a:xfrm flipV="1">
              <a:off x="1872" y="273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74"/>
            <p:cNvSpPr>
              <a:spLocks noChangeShapeType="1"/>
            </p:cNvSpPr>
            <p:nvPr/>
          </p:nvSpPr>
          <p:spPr bwMode="auto">
            <a:xfrm flipV="1">
              <a:off x="1920" y="283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75"/>
            <p:cNvSpPr>
              <a:spLocks noChangeShapeType="1"/>
            </p:cNvSpPr>
            <p:nvPr/>
          </p:nvSpPr>
          <p:spPr bwMode="auto">
            <a:xfrm flipV="1">
              <a:off x="1968" y="2928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142"/>
          <p:cNvGrpSpPr>
            <a:grpSpLocks/>
          </p:cNvGrpSpPr>
          <p:nvPr/>
        </p:nvGrpSpPr>
        <p:grpSpPr bwMode="auto">
          <a:xfrm>
            <a:off x="818116" y="4719812"/>
            <a:ext cx="1143000" cy="1295400"/>
            <a:chOff x="336" y="2976"/>
            <a:chExt cx="720" cy="816"/>
          </a:xfrm>
        </p:grpSpPr>
        <p:sp>
          <p:nvSpPr>
            <p:cNvPr id="83" name="Line 125"/>
            <p:cNvSpPr>
              <a:spLocks noChangeShapeType="1"/>
            </p:cNvSpPr>
            <p:nvPr/>
          </p:nvSpPr>
          <p:spPr bwMode="auto">
            <a:xfrm>
              <a:off x="336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26"/>
            <p:cNvSpPr>
              <a:spLocks noChangeShapeType="1"/>
            </p:cNvSpPr>
            <p:nvPr/>
          </p:nvSpPr>
          <p:spPr bwMode="auto">
            <a:xfrm>
              <a:off x="384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27"/>
            <p:cNvSpPr>
              <a:spLocks noChangeShapeType="1"/>
            </p:cNvSpPr>
            <p:nvPr/>
          </p:nvSpPr>
          <p:spPr bwMode="auto">
            <a:xfrm>
              <a:off x="432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28"/>
            <p:cNvSpPr>
              <a:spLocks noChangeShapeType="1"/>
            </p:cNvSpPr>
            <p:nvPr/>
          </p:nvSpPr>
          <p:spPr bwMode="auto">
            <a:xfrm>
              <a:off x="480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30"/>
            <p:cNvSpPr>
              <a:spLocks noChangeShapeType="1"/>
            </p:cNvSpPr>
            <p:nvPr/>
          </p:nvSpPr>
          <p:spPr bwMode="auto">
            <a:xfrm>
              <a:off x="528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31"/>
            <p:cNvSpPr>
              <a:spLocks noChangeShapeType="1"/>
            </p:cNvSpPr>
            <p:nvPr/>
          </p:nvSpPr>
          <p:spPr bwMode="auto">
            <a:xfrm>
              <a:off x="576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32"/>
            <p:cNvSpPr>
              <a:spLocks noChangeShapeType="1"/>
            </p:cNvSpPr>
            <p:nvPr/>
          </p:nvSpPr>
          <p:spPr bwMode="auto">
            <a:xfrm>
              <a:off x="624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33"/>
            <p:cNvSpPr>
              <a:spLocks noChangeShapeType="1"/>
            </p:cNvSpPr>
            <p:nvPr/>
          </p:nvSpPr>
          <p:spPr bwMode="auto">
            <a:xfrm>
              <a:off x="672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34"/>
            <p:cNvSpPr>
              <a:spLocks noChangeShapeType="1"/>
            </p:cNvSpPr>
            <p:nvPr/>
          </p:nvSpPr>
          <p:spPr bwMode="auto">
            <a:xfrm>
              <a:off x="720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35"/>
            <p:cNvSpPr>
              <a:spLocks noChangeShapeType="1"/>
            </p:cNvSpPr>
            <p:nvPr/>
          </p:nvSpPr>
          <p:spPr bwMode="auto">
            <a:xfrm>
              <a:off x="768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36"/>
            <p:cNvSpPr>
              <a:spLocks noChangeShapeType="1"/>
            </p:cNvSpPr>
            <p:nvPr/>
          </p:nvSpPr>
          <p:spPr bwMode="auto">
            <a:xfrm>
              <a:off x="816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37"/>
            <p:cNvSpPr>
              <a:spLocks noChangeShapeType="1"/>
            </p:cNvSpPr>
            <p:nvPr/>
          </p:nvSpPr>
          <p:spPr bwMode="auto">
            <a:xfrm>
              <a:off x="864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38"/>
            <p:cNvSpPr>
              <a:spLocks noChangeShapeType="1"/>
            </p:cNvSpPr>
            <p:nvPr/>
          </p:nvSpPr>
          <p:spPr bwMode="auto">
            <a:xfrm>
              <a:off x="912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39"/>
            <p:cNvSpPr>
              <a:spLocks noChangeShapeType="1"/>
            </p:cNvSpPr>
            <p:nvPr/>
          </p:nvSpPr>
          <p:spPr bwMode="auto">
            <a:xfrm>
              <a:off x="960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40"/>
            <p:cNvSpPr>
              <a:spLocks noChangeShapeType="1"/>
            </p:cNvSpPr>
            <p:nvPr/>
          </p:nvSpPr>
          <p:spPr bwMode="auto">
            <a:xfrm>
              <a:off x="1008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41"/>
            <p:cNvSpPr>
              <a:spLocks noChangeShapeType="1"/>
            </p:cNvSpPr>
            <p:nvPr/>
          </p:nvSpPr>
          <p:spPr bwMode="auto">
            <a:xfrm>
              <a:off x="1056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AutoShape 65"/>
          <p:cNvSpPr>
            <a:spLocks noChangeArrowheads="1"/>
          </p:cNvSpPr>
          <p:nvPr/>
        </p:nvSpPr>
        <p:spPr bwMode="auto">
          <a:xfrm rot="16200000" flipH="1" flipV="1">
            <a:off x="3619172" y="4948412"/>
            <a:ext cx="2209800" cy="457200"/>
          </a:xfrm>
          <a:prstGeom prst="parallelogram">
            <a:avLst>
              <a:gd name="adj" fmla="val 1607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AutoShape 143"/>
          <p:cNvSpPr>
            <a:spLocks noChangeArrowheads="1"/>
          </p:cNvSpPr>
          <p:nvPr/>
        </p:nvSpPr>
        <p:spPr bwMode="auto">
          <a:xfrm flipH="1">
            <a:off x="589516" y="4643612"/>
            <a:ext cx="1524000" cy="685800"/>
          </a:xfrm>
          <a:prstGeom prst="parallelogram">
            <a:avLst>
              <a:gd name="adj" fmla="val 42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Group 159"/>
          <p:cNvGrpSpPr>
            <a:grpSpLocks/>
          </p:cNvGrpSpPr>
          <p:nvPr/>
        </p:nvGrpSpPr>
        <p:grpSpPr bwMode="auto">
          <a:xfrm>
            <a:off x="818116" y="4186412"/>
            <a:ext cx="1143000" cy="990600"/>
            <a:chOff x="336" y="2640"/>
            <a:chExt cx="720" cy="624"/>
          </a:xfrm>
        </p:grpSpPr>
        <p:sp>
          <p:nvSpPr>
            <p:cNvPr id="102" name="Line 97"/>
            <p:cNvSpPr>
              <a:spLocks noChangeShapeType="1"/>
            </p:cNvSpPr>
            <p:nvPr/>
          </p:nvSpPr>
          <p:spPr bwMode="auto">
            <a:xfrm flipV="1">
              <a:off x="336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44"/>
            <p:cNvSpPr>
              <a:spLocks noChangeShapeType="1"/>
            </p:cNvSpPr>
            <p:nvPr/>
          </p:nvSpPr>
          <p:spPr bwMode="auto">
            <a:xfrm flipV="1">
              <a:off x="384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45"/>
            <p:cNvSpPr>
              <a:spLocks noChangeShapeType="1"/>
            </p:cNvSpPr>
            <p:nvPr/>
          </p:nvSpPr>
          <p:spPr bwMode="auto">
            <a:xfrm flipV="1">
              <a:off x="432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46"/>
            <p:cNvSpPr>
              <a:spLocks noChangeShapeType="1"/>
            </p:cNvSpPr>
            <p:nvPr/>
          </p:nvSpPr>
          <p:spPr bwMode="auto">
            <a:xfrm flipV="1">
              <a:off x="480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47"/>
            <p:cNvSpPr>
              <a:spLocks noChangeShapeType="1"/>
            </p:cNvSpPr>
            <p:nvPr/>
          </p:nvSpPr>
          <p:spPr bwMode="auto">
            <a:xfrm flipV="1">
              <a:off x="528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48"/>
            <p:cNvSpPr>
              <a:spLocks noChangeShapeType="1"/>
            </p:cNvSpPr>
            <p:nvPr/>
          </p:nvSpPr>
          <p:spPr bwMode="auto">
            <a:xfrm flipV="1">
              <a:off x="576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49"/>
            <p:cNvSpPr>
              <a:spLocks noChangeShapeType="1"/>
            </p:cNvSpPr>
            <p:nvPr/>
          </p:nvSpPr>
          <p:spPr bwMode="auto">
            <a:xfrm flipV="1">
              <a:off x="624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50"/>
            <p:cNvSpPr>
              <a:spLocks noChangeShapeType="1"/>
            </p:cNvSpPr>
            <p:nvPr/>
          </p:nvSpPr>
          <p:spPr bwMode="auto">
            <a:xfrm flipV="1">
              <a:off x="672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51"/>
            <p:cNvSpPr>
              <a:spLocks noChangeShapeType="1"/>
            </p:cNvSpPr>
            <p:nvPr/>
          </p:nvSpPr>
          <p:spPr bwMode="auto">
            <a:xfrm flipV="1">
              <a:off x="720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52"/>
            <p:cNvSpPr>
              <a:spLocks noChangeShapeType="1"/>
            </p:cNvSpPr>
            <p:nvPr/>
          </p:nvSpPr>
          <p:spPr bwMode="auto">
            <a:xfrm flipV="1">
              <a:off x="768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53"/>
            <p:cNvSpPr>
              <a:spLocks noChangeShapeType="1"/>
            </p:cNvSpPr>
            <p:nvPr/>
          </p:nvSpPr>
          <p:spPr bwMode="auto">
            <a:xfrm flipV="1">
              <a:off x="816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54"/>
            <p:cNvSpPr>
              <a:spLocks noChangeShapeType="1"/>
            </p:cNvSpPr>
            <p:nvPr/>
          </p:nvSpPr>
          <p:spPr bwMode="auto">
            <a:xfrm flipV="1">
              <a:off x="864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5"/>
            <p:cNvSpPr>
              <a:spLocks noChangeShapeType="1"/>
            </p:cNvSpPr>
            <p:nvPr/>
          </p:nvSpPr>
          <p:spPr bwMode="auto">
            <a:xfrm flipV="1">
              <a:off x="912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56"/>
            <p:cNvSpPr>
              <a:spLocks noChangeShapeType="1"/>
            </p:cNvSpPr>
            <p:nvPr/>
          </p:nvSpPr>
          <p:spPr bwMode="auto">
            <a:xfrm flipV="1">
              <a:off x="960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57"/>
            <p:cNvSpPr>
              <a:spLocks noChangeShapeType="1"/>
            </p:cNvSpPr>
            <p:nvPr/>
          </p:nvSpPr>
          <p:spPr bwMode="auto">
            <a:xfrm flipV="1">
              <a:off x="1008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58"/>
            <p:cNvSpPr>
              <a:spLocks noChangeShapeType="1"/>
            </p:cNvSpPr>
            <p:nvPr/>
          </p:nvSpPr>
          <p:spPr bwMode="auto">
            <a:xfrm flipV="1">
              <a:off x="1056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85"/>
          <p:cNvGrpSpPr>
            <a:grpSpLocks/>
          </p:cNvGrpSpPr>
          <p:nvPr/>
        </p:nvGrpSpPr>
        <p:grpSpPr bwMode="auto">
          <a:xfrm>
            <a:off x="4266872" y="4300712"/>
            <a:ext cx="381000" cy="1524000"/>
            <a:chOff x="4848" y="3024"/>
            <a:chExt cx="240" cy="960"/>
          </a:xfrm>
        </p:grpSpPr>
        <p:sp>
          <p:nvSpPr>
            <p:cNvPr id="119" name="Line 160"/>
            <p:cNvSpPr>
              <a:spLocks noChangeShapeType="1"/>
            </p:cNvSpPr>
            <p:nvPr/>
          </p:nvSpPr>
          <p:spPr bwMode="auto">
            <a:xfrm flipV="1">
              <a:off x="4848" y="3024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61"/>
            <p:cNvSpPr>
              <a:spLocks noChangeShapeType="1"/>
            </p:cNvSpPr>
            <p:nvPr/>
          </p:nvSpPr>
          <p:spPr bwMode="auto">
            <a:xfrm flipV="1">
              <a:off x="4896" y="312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64"/>
            <p:cNvSpPr>
              <a:spLocks noChangeShapeType="1"/>
            </p:cNvSpPr>
            <p:nvPr/>
          </p:nvSpPr>
          <p:spPr bwMode="auto">
            <a:xfrm flipV="1">
              <a:off x="5040" y="3024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65"/>
            <p:cNvSpPr>
              <a:spLocks noChangeShapeType="1"/>
            </p:cNvSpPr>
            <p:nvPr/>
          </p:nvSpPr>
          <p:spPr bwMode="auto">
            <a:xfrm flipV="1">
              <a:off x="5088" y="312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92766" y="4103862"/>
            <a:ext cx="311150" cy="920750"/>
            <a:chOff x="651227" y="4050594"/>
            <a:chExt cx="311150" cy="920750"/>
          </a:xfrm>
        </p:grpSpPr>
        <p:sp>
          <p:nvSpPr>
            <p:cNvPr id="123" name="Line 178"/>
            <p:cNvSpPr>
              <a:spLocks noChangeShapeType="1"/>
            </p:cNvSpPr>
            <p:nvPr/>
          </p:nvSpPr>
          <p:spPr bwMode="auto">
            <a:xfrm flipV="1">
              <a:off x="886177" y="4514144"/>
              <a:ext cx="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4" name="Object 1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3910918"/>
                </p:ext>
              </p:extLst>
            </p:nvPr>
          </p:nvGraphicFramePr>
          <p:xfrm>
            <a:off x="651227" y="4050594"/>
            <a:ext cx="3111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9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227" y="4050594"/>
                          <a:ext cx="311150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rnd">
                              <a:solidFill>
                                <a:srgbClr val="FF0000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39242"/>
              </p:ext>
            </p:extLst>
          </p:nvPr>
        </p:nvGraphicFramePr>
        <p:xfrm>
          <a:off x="603010" y="6298403"/>
          <a:ext cx="1281906" cy="43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0" y="6298403"/>
                        <a:ext cx="1281906" cy="43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200611"/>
              </p:ext>
            </p:extLst>
          </p:nvPr>
        </p:nvGraphicFramePr>
        <p:xfrm>
          <a:off x="4515484" y="6386335"/>
          <a:ext cx="1013450" cy="43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1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484" y="6386335"/>
                        <a:ext cx="1013450" cy="438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Line 183"/>
          <p:cNvSpPr>
            <a:spLocks noChangeShapeType="1"/>
          </p:cNvSpPr>
          <p:nvPr/>
        </p:nvSpPr>
        <p:spPr bwMode="auto">
          <a:xfrm rot="16200000" flipV="1">
            <a:off x="4571672" y="4910312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8" name="Object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13536"/>
              </p:ext>
            </p:extLst>
          </p:nvPr>
        </p:nvGraphicFramePr>
        <p:xfrm>
          <a:off x="3955722" y="4872212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722" y="4872212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" name="Group 186"/>
          <p:cNvGrpSpPr>
            <a:grpSpLocks/>
          </p:cNvGrpSpPr>
          <p:nvPr/>
        </p:nvGrpSpPr>
        <p:grpSpPr bwMode="auto">
          <a:xfrm>
            <a:off x="4419272" y="4605512"/>
            <a:ext cx="381000" cy="1524000"/>
            <a:chOff x="4944" y="3216"/>
            <a:chExt cx="240" cy="960"/>
          </a:xfrm>
        </p:grpSpPr>
        <p:sp>
          <p:nvSpPr>
            <p:cNvPr id="130" name="Line 162"/>
            <p:cNvSpPr>
              <a:spLocks noChangeShapeType="1"/>
            </p:cNvSpPr>
            <p:nvPr/>
          </p:nvSpPr>
          <p:spPr bwMode="auto">
            <a:xfrm flipV="1">
              <a:off x="4944" y="321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63"/>
            <p:cNvSpPr>
              <a:spLocks noChangeShapeType="1"/>
            </p:cNvSpPr>
            <p:nvPr/>
          </p:nvSpPr>
          <p:spPr bwMode="auto">
            <a:xfrm flipV="1">
              <a:off x="4992" y="331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66"/>
            <p:cNvSpPr>
              <a:spLocks noChangeShapeType="1"/>
            </p:cNvSpPr>
            <p:nvPr/>
          </p:nvSpPr>
          <p:spPr bwMode="auto">
            <a:xfrm flipV="1">
              <a:off x="5136" y="321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7"/>
            <p:cNvSpPr>
              <a:spLocks noChangeShapeType="1"/>
            </p:cNvSpPr>
            <p:nvPr/>
          </p:nvSpPr>
          <p:spPr bwMode="auto">
            <a:xfrm flipV="1">
              <a:off x="5184" y="331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104782" y="3992103"/>
            <a:ext cx="6148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4777" y="1826675"/>
                <a:ext cx="1870256" cy="126188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itchFamily="18" charset="2"/>
                        </a:rPr>
                        <m:t>𝐸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  <a:p>
                <a:pPr algn="ctr" eaLnBrk="1" hangingPunct="1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itchFamily="18" charset="2"/>
                        </a:rPr>
                        <m:t>𝐸𝐴𝑐𝑜𝑠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77" y="1826675"/>
                <a:ext cx="1870256" cy="12618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51103" y="2000305"/>
                <a:ext cx="1910459" cy="898259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03" y="2000305"/>
                <a:ext cx="1910459" cy="8982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133" y="3119370"/>
                <a:ext cx="3985139" cy="37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Symbol" panose="05050102010706020507" pitchFamily="18" charset="2"/>
                  </a:rPr>
                  <a:t>q</a:t>
                </a:r>
                <a:r>
                  <a:rPr lang="en-US" sz="1600" dirty="0" smtClean="0"/>
                  <a:t> is the angle 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600" dirty="0" smtClean="0"/>
                  <a:t>;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3" y="3119370"/>
                <a:ext cx="3985139" cy="370101"/>
              </a:xfrm>
              <a:prstGeom prst="rect">
                <a:avLst/>
              </a:prstGeom>
              <a:blipFill>
                <a:blip r:embed="rId14"/>
                <a:stretch>
                  <a:fillRect l="-765" t="-13333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49956" y="611043"/>
            <a:ext cx="8184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eaLnBrk="1" hangingPunct="1">
              <a:buFontTx/>
              <a:buChar char="•"/>
            </a:pPr>
            <a:r>
              <a:rPr lang="en-US" sz="2400" dirty="0">
                <a:sym typeface="Symbol" pitchFamily="18" charset="2"/>
              </a:rPr>
              <a:t>When the surface is curved, or the fields are not </a:t>
            </a:r>
            <a:r>
              <a:rPr lang="en-US" sz="2400" dirty="0" smtClean="0">
                <a:sym typeface="Symbol" pitchFamily="18" charset="2"/>
              </a:rPr>
              <a:t>constant, we need to use the integral definition of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sz="2400" baseline="-25000" dirty="0">
                <a:sym typeface="Symbol" pitchFamily="18" charset="2"/>
              </a:rPr>
              <a:t>E</a:t>
            </a:r>
            <a:r>
              <a:rPr lang="en-US" sz="2400" dirty="0" smtClean="0">
                <a:sym typeface="Symbol" pitchFamily="18" charset="2"/>
              </a:rPr>
              <a:t>:</a:t>
            </a:r>
          </a:p>
          <a:p>
            <a:pPr marL="225425" indent="-225425" eaLnBrk="1" hangingPunct="1">
              <a:buFontTx/>
              <a:buChar char="•"/>
            </a:pPr>
            <a:endParaRPr lang="en-US" sz="1800" dirty="0">
              <a:sym typeface="Symbol" pitchFamily="18" charset="2"/>
            </a:endParaRPr>
          </a:p>
          <a:p>
            <a:pPr marL="225425" indent="-225425" eaLnBrk="1" hangingPunct="1">
              <a:buFontTx/>
              <a:buChar char="•"/>
            </a:pPr>
            <a:endParaRPr lang="en-US" sz="1800" dirty="0" smtClean="0">
              <a:sym typeface="Symbol" pitchFamily="18" charset="2"/>
            </a:endParaRPr>
          </a:p>
          <a:p>
            <a:pPr marL="225425" indent="-225425" eaLnBrk="1" hangingPunct="1">
              <a:buFontTx/>
              <a:buChar char="•"/>
            </a:pPr>
            <a:endParaRPr lang="en-US" sz="1800" dirty="0">
              <a:sym typeface="Symbol" pitchFamily="18" charset="2"/>
            </a:endParaRPr>
          </a:p>
          <a:p>
            <a:pPr marL="225425" indent="-225425" eaLnBrk="1" hangingPunct="1">
              <a:buFontTx/>
              <a:buChar char="•"/>
            </a:pPr>
            <a:endParaRPr lang="en-US" sz="1800" dirty="0" smtClean="0">
              <a:sym typeface="Symbol" pitchFamily="18" charset="2"/>
            </a:endParaRPr>
          </a:p>
          <a:p>
            <a:pPr marL="225425" indent="-225425" eaLnBrk="1" hangingPunct="1">
              <a:buFontTx/>
              <a:buChar char="•"/>
            </a:pPr>
            <a:endParaRPr lang="en-US" sz="1800" dirty="0">
              <a:sym typeface="Symbol" pitchFamily="18" charset="2"/>
            </a:endParaRPr>
          </a:p>
          <a:p>
            <a:pPr marL="225425" indent="-225425" eaLnBrk="1" hangingPunct="1">
              <a:buFontTx/>
              <a:buChar char="•"/>
            </a:pPr>
            <a:endParaRPr lang="en-US" sz="1800" dirty="0" smtClean="0">
              <a:sym typeface="Symbol" pitchFamily="18" charset="2"/>
            </a:endParaRPr>
          </a:p>
          <a:p>
            <a:pPr marL="225425" indent="-225425" eaLnBrk="1" hangingPunct="1">
              <a:buFontTx/>
              <a:buChar char="•"/>
            </a:pPr>
            <a:endParaRPr lang="en-US" sz="1800" dirty="0">
              <a:sym typeface="Symbol" pitchFamily="18" charset="2"/>
            </a:endParaRPr>
          </a:p>
          <a:p>
            <a:pPr eaLnBrk="1" hangingPunct="1"/>
            <a:endParaRPr lang="en-US" sz="1800" dirty="0">
              <a:sym typeface="Symbol" pitchFamily="18" charset="2"/>
            </a:endParaRPr>
          </a:p>
        </p:txBody>
      </p:sp>
      <p:pic>
        <p:nvPicPr>
          <p:cNvPr id="65" name="Picture 4" descr="24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53" y="1471862"/>
            <a:ext cx="235530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-25297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Electric flux,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60759" y="3185102"/>
            <a:ext cx="3267241" cy="36933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efinition of the electric flux, </a:t>
            </a:r>
            <a:r>
              <a:rPr lang="en-US" sz="1800" dirty="0" smtClean="0">
                <a:latin typeface="Symbol" pitchFamily="18" charset="2"/>
              </a:rPr>
              <a:t>F</a:t>
            </a:r>
            <a:r>
              <a:rPr lang="en-US" sz="1800" baseline="-25000" dirty="0"/>
              <a:t>E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547510" y="4123804"/>
            <a:ext cx="5751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eaLnBrk="1" hangingPunct="1">
              <a:buFontTx/>
              <a:buChar char="•"/>
            </a:pPr>
            <a:r>
              <a:rPr lang="en-US" sz="2400" dirty="0">
                <a:sym typeface="Symbol" pitchFamily="18" charset="2"/>
              </a:rPr>
              <a:t>The net flux through a </a:t>
            </a:r>
            <a:r>
              <a:rPr lang="en-US" sz="2400" u="sng" dirty="0">
                <a:sym typeface="Symbol" pitchFamily="18" charset="2"/>
              </a:rPr>
              <a:t>closed</a:t>
            </a:r>
            <a:r>
              <a:rPr lang="en-US" sz="2400" dirty="0">
                <a:sym typeface="Symbol" pitchFamily="18" charset="2"/>
              </a:rPr>
              <a:t> surface 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6027003"/>
            <a:ext cx="91439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a rather abstract definition.  In our applications, E is usually constant or zero over a surface, and parallel or perpendicular to a surface.  Then the integral is easy to do, or becomes zero. 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 Select a (Gaussian) surface for which this is the case. 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60759" y="1541134"/>
                <a:ext cx="3267241" cy="1477199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𝑢𝑟𝑓𝑎𝑐𝑒</m:t>
                          </m:r>
                        </m:sub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759" y="1541134"/>
                <a:ext cx="3267241" cy="1477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60758" y="4816550"/>
                <a:ext cx="3267241" cy="899670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758" y="4816550"/>
                <a:ext cx="3267241" cy="899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0" y="-7417"/>
            <a:ext cx="5960531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Electric flux,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649974"/>
            <a:ext cx="5960531" cy="286232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/>
              <a:t>Sign of flux: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E going into a closed surface: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E</a:t>
            </a:r>
            <a:r>
              <a:rPr lang="en-US" sz="2000" dirty="0"/>
              <a:t> is negative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E is coming out of a surface: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E</a:t>
            </a:r>
            <a:r>
              <a:rPr lang="en-US" sz="2000" dirty="0"/>
              <a:t> is </a:t>
            </a:r>
            <a:r>
              <a:rPr lang="en-US" sz="2000" dirty="0" smtClean="0"/>
              <a:t>positive</a:t>
            </a:r>
            <a:endParaRPr lang="en-US" sz="20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US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ym typeface="Wingdings" pitchFamily="2" charset="2"/>
              </a:rPr>
              <a:t>The net </a:t>
            </a:r>
            <a:r>
              <a:rPr lang="en-US" sz="2000" dirty="0" smtClean="0"/>
              <a:t>flux of a closed surface is proportional to the number of lines leaving minus number of lines entering. </a:t>
            </a:r>
          </a:p>
        </p:txBody>
      </p:sp>
      <p:pic>
        <p:nvPicPr>
          <p:cNvPr id="9" name="Picture 4" descr="24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61" y="0"/>
            <a:ext cx="2940839" cy="4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4127495"/>
            <a:ext cx="8901596" cy="2662463"/>
            <a:chOff x="-25297" y="4718756"/>
            <a:chExt cx="8987495" cy="266246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637" y="5446634"/>
              <a:ext cx="2598561" cy="1748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25297" y="4795896"/>
              <a:ext cx="6708319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smtClean="0"/>
                <a:t>i-clicker 23.1</a:t>
              </a:r>
            </a:p>
            <a:p>
              <a:r>
                <a:rPr lang="en-US" sz="1800" dirty="0" smtClean="0"/>
                <a:t>A </a:t>
              </a:r>
              <a:r>
                <a:rPr lang="en-US" sz="1800" dirty="0"/>
                <a:t>cylindrical piece of insulating material is placed in an external electric field, as shown. The </a:t>
              </a:r>
              <a:r>
                <a:rPr lang="en-US" sz="1800" b="1" dirty="0"/>
                <a:t>net</a:t>
              </a:r>
              <a:r>
                <a:rPr lang="en-US" sz="1800" dirty="0"/>
                <a:t> electric flux passing through the </a:t>
              </a:r>
              <a:r>
                <a:rPr lang="en-US" sz="1800" dirty="0" smtClean="0"/>
                <a:t>entire closed surface </a:t>
              </a:r>
              <a:r>
                <a:rPr lang="en-US" sz="1800" dirty="0"/>
                <a:t>of the cylinder </a:t>
              </a:r>
              <a:r>
                <a:rPr lang="en-US" sz="1800" dirty="0" smtClean="0"/>
                <a:t>is</a:t>
              </a:r>
              <a:r>
                <a:rPr lang="en-US" sz="1800" dirty="0"/>
                <a:t> </a:t>
              </a:r>
            </a:p>
            <a:p>
              <a:pPr marL="342900" lvl="0" indent="-342900">
                <a:buAutoNum type="alphaUcParenBoth"/>
              </a:pPr>
              <a:r>
                <a:rPr lang="en-US" sz="1800" dirty="0"/>
                <a:t>P</a:t>
              </a:r>
              <a:r>
                <a:rPr lang="en-US" sz="1800" dirty="0" smtClean="0"/>
                <a:t>ositive</a:t>
              </a:r>
              <a:r>
                <a:rPr lang="en-US" sz="1800" dirty="0"/>
                <a:t>. </a:t>
              </a:r>
            </a:p>
            <a:p>
              <a:pPr marL="342900" lvl="0" indent="-342900">
                <a:buAutoNum type="alphaUcParenBoth"/>
              </a:pPr>
              <a:r>
                <a:rPr lang="en-US" sz="1800" dirty="0" smtClean="0"/>
                <a:t>Negative</a:t>
              </a:r>
            </a:p>
            <a:p>
              <a:pPr marL="342900" lvl="0" indent="-342900">
                <a:buAutoNum type="alphaUcParenBoth"/>
              </a:pPr>
              <a:r>
                <a:rPr lang="en-US" sz="1800" dirty="0"/>
                <a:t>Z</a:t>
              </a:r>
              <a:r>
                <a:rPr lang="en-US" sz="1800" dirty="0" smtClean="0"/>
                <a:t>ero.</a:t>
              </a:r>
            </a:p>
            <a:p>
              <a:pPr lvl="0"/>
              <a:endParaRPr lang="en-US" sz="1800" dirty="0"/>
            </a:p>
            <a:p>
              <a:pPr lvl="0"/>
              <a:r>
                <a:rPr lang="en-US" sz="1800" dirty="0" smtClean="0"/>
                <a:t>Is the answer independent of the shape of the surface?  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66612" y="4718756"/>
              <a:ext cx="593901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33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45" y="383821"/>
            <a:ext cx="2908955" cy="2373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622" y="203199"/>
            <a:ext cx="607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White board example 24.1</a:t>
            </a:r>
          </a:p>
          <a:p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Consider a uniform electric field oriented in the x-direction in empty space.  Find the net electric flux through the surface of a cube (edge length, l), placed in the field as shown in the figure.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07621" y="3779687"/>
            <a:ext cx="85202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White board example 24.2</a:t>
            </a:r>
          </a:p>
          <a:p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dirty="0"/>
              <a:t>40 cm diameter loop is rotated </a:t>
            </a:r>
            <a:r>
              <a:rPr lang="en-US" sz="2000" dirty="0" smtClean="0"/>
              <a:t>in </a:t>
            </a:r>
            <a:r>
              <a:rPr lang="en-US" sz="2000" dirty="0"/>
              <a:t>a uniform electric field until the position of </a:t>
            </a:r>
            <a:r>
              <a:rPr lang="en-US" sz="2000" dirty="0" smtClean="0"/>
              <a:t>maximum electric </a:t>
            </a:r>
            <a:r>
              <a:rPr lang="en-US" sz="2000" dirty="0"/>
              <a:t>flux (through the loop) is found.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The flux in this position is 5.20 x 10</a:t>
            </a:r>
            <a:r>
              <a:rPr lang="en-US" sz="2000" baseline="30000" dirty="0"/>
              <a:t>5</a:t>
            </a:r>
            <a:r>
              <a:rPr lang="en-US" sz="2000" dirty="0"/>
              <a:t> Nm</a:t>
            </a:r>
            <a:r>
              <a:rPr lang="en-US" sz="2000" baseline="30000" dirty="0"/>
              <a:t>2</a:t>
            </a:r>
            <a:r>
              <a:rPr lang="en-US" sz="2000" dirty="0"/>
              <a:t>/C.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What is the electric field strength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16329" y="3419714"/>
            <a:ext cx="846802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36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47" y="1148785"/>
            <a:ext cx="86504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ym typeface="Symbol" pitchFamily="18" charset="2"/>
              </a:rPr>
              <a:t>i-clicker 23.2</a:t>
            </a:r>
            <a:endParaRPr lang="en-US" sz="2000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ym typeface="Symbol" pitchFamily="18" charset="2"/>
              </a:rPr>
              <a:t>Suppose a point charge is located at the center of a spherical surface.  The electric field, E, on the surface and the total flux 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sz="2000" baseline="-25000" dirty="0" smtClean="0">
                <a:sym typeface="Symbol" pitchFamily="18" charset="2"/>
              </a:rPr>
              <a:t>E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through the surface, are determined.  Now the radius of the sphere is halved.  What happens to the flux, 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sz="2000" baseline="-25000" dirty="0" smtClean="0">
                <a:sym typeface="Symbol" pitchFamily="18" charset="2"/>
              </a:rPr>
              <a:t>E</a:t>
            </a:r>
            <a:r>
              <a:rPr lang="en-US" sz="2000" dirty="0" smtClean="0">
                <a:sym typeface="Symbol" pitchFamily="18" charset="2"/>
              </a:rPr>
              <a:t> , and the magnitude of the electric field, 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737" y="3803574"/>
            <a:ext cx="72211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0" indent="-463550" eaLnBrk="1" hangingPunct="1">
              <a:lnSpc>
                <a:spcPct val="150000"/>
              </a:lnSpc>
              <a:buFontTx/>
              <a:buAutoNum type="alphaUcParenBoth"/>
            </a:pP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Flux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and field increase</a:t>
            </a:r>
          </a:p>
          <a:p>
            <a:pPr marL="463550" lvl="0" indent="-463550" eaLnBrk="1" hangingPunct="1">
              <a:lnSpc>
                <a:spcPct val="150000"/>
              </a:lnSpc>
              <a:buFontTx/>
              <a:buAutoNum type="alphaUcParenBoth"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Flux and 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field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decrease</a:t>
            </a:r>
          </a:p>
          <a:p>
            <a:pPr marL="463550" lvl="0" indent="-463550" eaLnBrk="1" hangingPunct="1">
              <a:lnSpc>
                <a:spcPct val="150000"/>
              </a:lnSpc>
              <a:buFontTx/>
              <a:buAutoNum type="alphaUcParenBoth"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Flux increases, field decreases</a:t>
            </a:r>
          </a:p>
          <a:p>
            <a:pPr marL="463550" lvl="0" indent="-463550" eaLnBrk="1" hangingPunct="1">
              <a:lnSpc>
                <a:spcPct val="150000"/>
              </a:lnSpc>
              <a:buFontTx/>
              <a:buAutoNum type="alphaUcParenBoth"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Flux decreases and field increases</a:t>
            </a:r>
          </a:p>
          <a:p>
            <a:pPr marL="463550" lvl="0" indent="-463550" eaLnBrk="1" hangingPunct="1">
              <a:lnSpc>
                <a:spcPct val="150000"/>
              </a:lnSpc>
              <a:buFontTx/>
              <a:buAutoNum type="alphaUcParenBoth"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Flux remains the same and field increases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“Derivation” of Gauss’s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Gauss’s Law</a:t>
            </a:r>
          </a:p>
        </p:txBody>
      </p:sp>
      <p:sp>
        <p:nvSpPr>
          <p:cNvPr id="600096" name="Text Box 32"/>
          <p:cNvSpPr txBox="1">
            <a:spLocks noChangeArrowheads="1"/>
          </p:cNvSpPr>
          <p:nvPr/>
        </p:nvSpPr>
        <p:spPr bwMode="auto">
          <a:xfrm>
            <a:off x="84666" y="829734"/>
            <a:ext cx="8991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5425" indent="-225425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 matter what shape you use, the total electric flux out of a region containing a point charge </a:t>
            </a:r>
            <a:r>
              <a:rPr lang="en-US" sz="2400" i="1" dirty="0">
                <a:solidFill>
                  <a:schemeClr val="accent2"/>
                </a:solidFill>
              </a:rPr>
              <a:t>q</a:t>
            </a:r>
            <a:r>
              <a:rPr lang="en-US" sz="2400" dirty="0">
                <a:solidFill>
                  <a:schemeClr val="accent2"/>
                </a:solidFill>
              </a:rPr>
              <a:t> is 4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k</a:t>
            </a:r>
            <a:r>
              <a:rPr lang="en-US" sz="2400" i="1" baseline="-25000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q = q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.</a:t>
            </a:r>
          </a:p>
          <a:p>
            <a:pPr marL="225425" eaLnBrk="1" hangingPunct="1"/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Why is this true?</a:t>
            </a:r>
          </a:p>
          <a:p>
            <a:pPr marL="225425" indent="-225425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Electric flux is just measuring how many field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lines come out of a given region</a:t>
            </a:r>
          </a:p>
          <a:p>
            <a:pPr marL="225425" indent="-225425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No matter how you distort the shape, the field lines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come out somewhere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endParaRPr lang="en-US" sz="2400" dirty="0">
              <a:solidFill>
                <a:srgbClr val="009900"/>
              </a:solidFill>
              <a:sym typeface="Symbol" pitchFamily="18" charset="2"/>
            </a:endParaRPr>
          </a:p>
          <a:p>
            <a:pPr marL="225425" indent="-225425"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If you have multiple charges inside the region their effects add</a:t>
            </a:r>
          </a:p>
          <a:p>
            <a:pPr marL="225425" indent="-225425"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However, charges outside the region do not contribute</a:t>
            </a:r>
          </a:p>
        </p:txBody>
      </p:sp>
      <p:sp>
        <p:nvSpPr>
          <p:cNvPr id="600100" name="Freeform 36"/>
          <p:cNvSpPr>
            <a:spLocks/>
          </p:cNvSpPr>
          <p:nvPr/>
        </p:nvSpPr>
        <p:spPr bwMode="auto">
          <a:xfrm>
            <a:off x="6400800" y="1439334"/>
            <a:ext cx="2184400" cy="1612900"/>
          </a:xfrm>
          <a:custGeom>
            <a:avLst/>
            <a:gdLst>
              <a:gd name="T0" fmla="*/ 560 w 1376"/>
              <a:gd name="T1" fmla="*/ 96 h 1016"/>
              <a:gd name="T2" fmla="*/ 944 w 1376"/>
              <a:gd name="T3" fmla="*/ 48 h 1016"/>
              <a:gd name="T4" fmla="*/ 1232 w 1376"/>
              <a:gd name="T5" fmla="*/ 384 h 1016"/>
              <a:gd name="T6" fmla="*/ 1232 w 1376"/>
              <a:gd name="T7" fmla="*/ 960 h 1016"/>
              <a:gd name="T8" fmla="*/ 368 w 1376"/>
              <a:gd name="T9" fmla="*/ 720 h 1016"/>
              <a:gd name="T10" fmla="*/ 32 w 1376"/>
              <a:gd name="T11" fmla="*/ 192 h 1016"/>
              <a:gd name="T12" fmla="*/ 560 w 1376"/>
              <a:gd name="T13" fmla="*/ 9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6" h="1016">
                <a:moveTo>
                  <a:pt x="560" y="96"/>
                </a:moveTo>
                <a:cubicBezTo>
                  <a:pt x="712" y="72"/>
                  <a:pt x="832" y="0"/>
                  <a:pt x="944" y="48"/>
                </a:cubicBezTo>
                <a:cubicBezTo>
                  <a:pt x="1056" y="96"/>
                  <a:pt x="1184" y="232"/>
                  <a:pt x="1232" y="384"/>
                </a:cubicBezTo>
                <a:cubicBezTo>
                  <a:pt x="1280" y="536"/>
                  <a:pt x="1376" y="904"/>
                  <a:pt x="1232" y="960"/>
                </a:cubicBezTo>
                <a:cubicBezTo>
                  <a:pt x="1088" y="1016"/>
                  <a:pt x="568" y="848"/>
                  <a:pt x="368" y="720"/>
                </a:cubicBezTo>
                <a:cubicBezTo>
                  <a:pt x="168" y="592"/>
                  <a:pt x="0" y="296"/>
                  <a:pt x="32" y="192"/>
                </a:cubicBezTo>
                <a:cubicBezTo>
                  <a:pt x="64" y="88"/>
                  <a:pt x="408" y="120"/>
                  <a:pt x="560" y="96"/>
                </a:cubicBezTo>
                <a:close/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01" name="Oval 37"/>
          <p:cNvSpPr>
            <a:spLocks noChangeArrowheads="1"/>
          </p:cNvSpPr>
          <p:nvPr/>
        </p:nvSpPr>
        <p:spPr bwMode="auto">
          <a:xfrm>
            <a:off x="7467600" y="2048934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02" name="Text Box 38"/>
          <p:cNvSpPr txBox="1">
            <a:spLocks noChangeArrowheads="1"/>
          </p:cNvSpPr>
          <p:nvPr/>
        </p:nvSpPr>
        <p:spPr bwMode="auto">
          <a:xfrm>
            <a:off x="7162800" y="235373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grpSp>
        <p:nvGrpSpPr>
          <p:cNvPr id="600111" name="Group 47"/>
          <p:cNvGrpSpPr>
            <a:grpSpLocks/>
          </p:cNvGrpSpPr>
          <p:nvPr/>
        </p:nvGrpSpPr>
        <p:grpSpPr bwMode="auto">
          <a:xfrm>
            <a:off x="6400800" y="1286934"/>
            <a:ext cx="2438400" cy="1828800"/>
            <a:chOff x="4032" y="768"/>
            <a:chExt cx="1536" cy="1152"/>
          </a:xfrm>
        </p:grpSpPr>
        <p:sp>
          <p:nvSpPr>
            <p:cNvPr id="600103" name="Line 39"/>
            <p:cNvSpPr>
              <a:spLocks noChangeShapeType="1"/>
            </p:cNvSpPr>
            <p:nvPr/>
          </p:nvSpPr>
          <p:spPr bwMode="auto">
            <a:xfrm flipH="1">
              <a:off x="4032" y="134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4" name="Line 40"/>
            <p:cNvSpPr>
              <a:spLocks noChangeShapeType="1"/>
            </p:cNvSpPr>
            <p:nvPr/>
          </p:nvSpPr>
          <p:spPr bwMode="auto">
            <a:xfrm>
              <a:off x="4944" y="134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5" name="Line 41"/>
            <p:cNvSpPr>
              <a:spLocks noChangeShapeType="1"/>
            </p:cNvSpPr>
            <p:nvPr/>
          </p:nvSpPr>
          <p:spPr bwMode="auto">
            <a:xfrm>
              <a:off x="4800" y="1488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6" name="Line 42"/>
            <p:cNvSpPr>
              <a:spLocks noChangeShapeType="1"/>
            </p:cNvSpPr>
            <p:nvPr/>
          </p:nvSpPr>
          <p:spPr bwMode="auto">
            <a:xfrm flipV="1">
              <a:off x="4800" y="768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7" name="Line 43"/>
            <p:cNvSpPr>
              <a:spLocks noChangeShapeType="1"/>
            </p:cNvSpPr>
            <p:nvPr/>
          </p:nvSpPr>
          <p:spPr bwMode="auto">
            <a:xfrm>
              <a:off x="4896" y="1440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8" name="Line 44"/>
            <p:cNvSpPr>
              <a:spLocks noChangeShapeType="1"/>
            </p:cNvSpPr>
            <p:nvPr/>
          </p:nvSpPr>
          <p:spPr bwMode="auto">
            <a:xfrm flipV="1">
              <a:off x="4896" y="768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9" name="Line 45"/>
            <p:cNvSpPr>
              <a:spLocks noChangeShapeType="1"/>
            </p:cNvSpPr>
            <p:nvPr/>
          </p:nvSpPr>
          <p:spPr bwMode="auto">
            <a:xfrm flipH="1" flipV="1">
              <a:off x="4224" y="768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10" name="Line 46"/>
            <p:cNvSpPr>
              <a:spLocks noChangeShapeType="1"/>
            </p:cNvSpPr>
            <p:nvPr/>
          </p:nvSpPr>
          <p:spPr bwMode="auto">
            <a:xfrm flipH="1">
              <a:off x="4224" y="1459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112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710"/>
              </p:ext>
            </p:extLst>
          </p:nvPr>
        </p:nvGraphicFramePr>
        <p:xfrm>
          <a:off x="4038600" y="3268134"/>
          <a:ext cx="18970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68134"/>
                        <a:ext cx="1897063" cy="49847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38100" cap="rnd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11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33968"/>
              </p:ext>
            </p:extLst>
          </p:nvPr>
        </p:nvGraphicFramePr>
        <p:xfrm>
          <a:off x="6248400" y="3268134"/>
          <a:ext cx="16795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68134"/>
                        <a:ext cx="1679575" cy="49847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38100" cap="rnd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114" name="Freeform 50"/>
          <p:cNvSpPr>
            <a:spLocks/>
          </p:cNvSpPr>
          <p:nvPr/>
        </p:nvSpPr>
        <p:spPr bwMode="auto">
          <a:xfrm>
            <a:off x="152400" y="5173134"/>
            <a:ext cx="2184400" cy="1612900"/>
          </a:xfrm>
          <a:custGeom>
            <a:avLst/>
            <a:gdLst>
              <a:gd name="T0" fmla="*/ 560 w 1376"/>
              <a:gd name="T1" fmla="*/ 96 h 1016"/>
              <a:gd name="T2" fmla="*/ 944 w 1376"/>
              <a:gd name="T3" fmla="*/ 48 h 1016"/>
              <a:gd name="T4" fmla="*/ 1232 w 1376"/>
              <a:gd name="T5" fmla="*/ 384 h 1016"/>
              <a:gd name="T6" fmla="*/ 1232 w 1376"/>
              <a:gd name="T7" fmla="*/ 960 h 1016"/>
              <a:gd name="T8" fmla="*/ 368 w 1376"/>
              <a:gd name="T9" fmla="*/ 720 h 1016"/>
              <a:gd name="T10" fmla="*/ 32 w 1376"/>
              <a:gd name="T11" fmla="*/ 192 h 1016"/>
              <a:gd name="T12" fmla="*/ 560 w 1376"/>
              <a:gd name="T13" fmla="*/ 9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6" h="1016">
                <a:moveTo>
                  <a:pt x="560" y="96"/>
                </a:moveTo>
                <a:cubicBezTo>
                  <a:pt x="712" y="72"/>
                  <a:pt x="832" y="0"/>
                  <a:pt x="944" y="48"/>
                </a:cubicBezTo>
                <a:cubicBezTo>
                  <a:pt x="1056" y="96"/>
                  <a:pt x="1184" y="232"/>
                  <a:pt x="1232" y="384"/>
                </a:cubicBezTo>
                <a:cubicBezTo>
                  <a:pt x="1280" y="536"/>
                  <a:pt x="1376" y="904"/>
                  <a:pt x="1232" y="960"/>
                </a:cubicBezTo>
                <a:cubicBezTo>
                  <a:pt x="1088" y="1016"/>
                  <a:pt x="568" y="848"/>
                  <a:pt x="368" y="720"/>
                </a:cubicBezTo>
                <a:cubicBezTo>
                  <a:pt x="168" y="592"/>
                  <a:pt x="0" y="296"/>
                  <a:pt x="32" y="192"/>
                </a:cubicBezTo>
                <a:cubicBezTo>
                  <a:pt x="64" y="88"/>
                  <a:pt x="408" y="120"/>
                  <a:pt x="560" y="96"/>
                </a:cubicBezTo>
                <a:close/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15" name="Oval 51"/>
          <p:cNvSpPr>
            <a:spLocks noChangeArrowheads="1"/>
          </p:cNvSpPr>
          <p:nvPr/>
        </p:nvSpPr>
        <p:spPr bwMode="auto">
          <a:xfrm>
            <a:off x="1371600" y="5477934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16" name="Text Box 52"/>
          <p:cNvSpPr txBox="1">
            <a:spLocks noChangeArrowheads="1"/>
          </p:cNvSpPr>
          <p:nvPr/>
        </p:nvSpPr>
        <p:spPr bwMode="auto">
          <a:xfrm>
            <a:off x="1143000" y="563033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r>
              <a:rPr lang="en-US" sz="2400" b="1" baseline="-25000">
                <a:solidFill>
                  <a:srgbClr val="9900CC"/>
                </a:solidFill>
              </a:rPr>
              <a:t>1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00117" name="Oval 53"/>
          <p:cNvSpPr>
            <a:spLocks noChangeArrowheads="1"/>
          </p:cNvSpPr>
          <p:nvPr/>
        </p:nvSpPr>
        <p:spPr bwMode="auto">
          <a:xfrm>
            <a:off x="1828800" y="6163734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18" name="Text Box 54"/>
          <p:cNvSpPr txBox="1">
            <a:spLocks noChangeArrowheads="1"/>
          </p:cNvSpPr>
          <p:nvPr/>
        </p:nvSpPr>
        <p:spPr bwMode="auto">
          <a:xfrm>
            <a:off x="1447800" y="616373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q</a:t>
            </a:r>
            <a:r>
              <a:rPr lang="en-US" sz="2400" b="1" baseline="-25000">
                <a:solidFill>
                  <a:schemeClr val="accent2"/>
                </a:solidFill>
              </a:rPr>
              <a:t>2</a:t>
            </a:r>
            <a:endParaRPr lang="en-US" sz="2400" b="1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600119" name="Oval 55"/>
          <p:cNvSpPr>
            <a:spLocks noChangeArrowheads="1"/>
          </p:cNvSpPr>
          <p:nvPr/>
        </p:nvSpPr>
        <p:spPr bwMode="auto">
          <a:xfrm>
            <a:off x="228600" y="5401734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20" name="Text Box 56"/>
          <p:cNvSpPr txBox="1">
            <a:spLocks noChangeArrowheads="1"/>
          </p:cNvSpPr>
          <p:nvPr/>
        </p:nvSpPr>
        <p:spPr bwMode="auto">
          <a:xfrm>
            <a:off x="457200" y="540173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3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60012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56734"/>
              </p:ext>
            </p:extLst>
          </p:nvPr>
        </p:nvGraphicFramePr>
        <p:xfrm>
          <a:off x="2514600" y="4487334"/>
          <a:ext cx="33909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9" name="Equation" r:id="rId7" imgW="1384200" imgH="253800" progId="Equation.DSMT4">
                  <p:embed/>
                </p:oleObj>
              </mc:Choice>
              <mc:Fallback>
                <p:oleObj name="Equation" r:id="rId7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87334"/>
                        <a:ext cx="33909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122" name="Oval 58"/>
          <p:cNvSpPr>
            <a:spLocks noChangeArrowheads="1"/>
          </p:cNvSpPr>
          <p:nvPr/>
        </p:nvSpPr>
        <p:spPr bwMode="auto">
          <a:xfrm>
            <a:off x="228600" y="4715934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23" name="Text Box 59"/>
          <p:cNvSpPr txBox="1">
            <a:spLocks noChangeArrowheads="1"/>
          </p:cNvSpPr>
          <p:nvPr/>
        </p:nvSpPr>
        <p:spPr bwMode="auto">
          <a:xfrm>
            <a:off x="457200" y="463973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q</a:t>
            </a:r>
            <a:r>
              <a:rPr lang="en-US" sz="2400" b="1" baseline="-25000">
                <a:solidFill>
                  <a:srgbClr val="FF0000"/>
                </a:solidFill>
              </a:rPr>
              <a:t>4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01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46927"/>
              </p:ext>
            </p:extLst>
          </p:nvPr>
        </p:nvGraphicFramePr>
        <p:xfrm>
          <a:off x="2455863" y="5223934"/>
          <a:ext cx="14303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" name="Equation" r:id="rId9" imgW="583920" imgH="431640" progId="Equation.DSMT4">
                  <p:embed/>
                </p:oleObj>
              </mc:Choice>
              <mc:Fallback>
                <p:oleObj name="Equation" r:id="rId9" imgW="583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5223934"/>
                        <a:ext cx="1430337" cy="9398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70719" y="5142654"/>
                <a:ext cx="2903487" cy="1061060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E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in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ϵ</m:t>
                                  </m:r>
                                </m:e>
                                <m:sub>
                                  <m:r>
                                    <a:rPr lang="en-US" sz="24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19" y="5142654"/>
                <a:ext cx="2903487" cy="1061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171031" y="6247123"/>
            <a:ext cx="5385422" cy="605598"/>
            <a:chOff x="263306" y="6119888"/>
            <a:chExt cx="5385422" cy="605598"/>
          </a:xfrm>
        </p:grpSpPr>
        <p:graphicFrame>
          <p:nvGraphicFramePr>
            <p:cNvPr id="34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225569"/>
                </p:ext>
              </p:extLst>
            </p:nvPr>
          </p:nvGraphicFramePr>
          <p:xfrm>
            <a:off x="2666862" y="6119888"/>
            <a:ext cx="2981866" cy="605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1" name="Equation" r:id="rId12" imgW="2209680" imgH="431640" progId="Equation.DSMT4">
                    <p:embed/>
                  </p:oleObj>
                </mc:Choice>
                <mc:Fallback>
                  <p:oleObj name="Equation" r:id="rId12" imgW="2209680" imgH="431640" progId="Equation.DSMT4">
                    <p:embed/>
                    <p:pic>
                      <p:nvPicPr>
                        <p:cNvPr id="8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862" y="6119888"/>
                          <a:ext cx="2981866" cy="6055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prstDash val="dash"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263306" y="6253410"/>
              <a:ext cx="2403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Permittivity of free space: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6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0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0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0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0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0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0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0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0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0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0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0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96" grpId="0" build="p"/>
      <p:bldP spid="600114" grpId="0" animBg="1"/>
      <p:bldP spid="600115" grpId="0" animBg="1"/>
      <p:bldP spid="600116" grpId="0"/>
      <p:bldP spid="600117" grpId="0" animBg="1"/>
      <p:bldP spid="600118" grpId="0"/>
      <p:bldP spid="600119" grpId="0" animBg="1"/>
      <p:bldP spid="600120" grpId="0"/>
      <p:bldP spid="600122" grpId="0" animBg="1"/>
      <p:bldP spid="600123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Using Gauss’s Law</a:t>
            </a: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31044" y="1345999"/>
            <a:ext cx="9067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663300"/>
                </a:solidFill>
                <a:sym typeface="Symbol" pitchFamily="18" charset="2"/>
              </a:rPr>
              <a:t>Gauss’s Law can be used to solve three types of problems</a:t>
            </a:r>
            <a:r>
              <a:rPr lang="en-US" sz="2000" dirty="0" smtClean="0">
                <a:solidFill>
                  <a:srgbClr val="663300"/>
                </a:solidFill>
                <a:sym typeface="Symbol" pitchFamily="18" charset="2"/>
              </a:rPr>
              <a:t>:</a:t>
            </a:r>
          </a:p>
          <a:p>
            <a:pPr eaLnBrk="1" hangingPunct="1"/>
            <a:endParaRPr lang="en-US" sz="2000" dirty="0">
              <a:solidFill>
                <a:srgbClr val="663300"/>
              </a:solidFill>
              <a:sym typeface="Symbol" pitchFamily="18" charset="2"/>
            </a:endParaRPr>
          </a:p>
          <a:p>
            <a:pPr eaLnBrk="1" hangingPunct="1">
              <a:buFontTx/>
              <a:buAutoNum type="arabicPeriod"/>
            </a:pP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Finding the total charge in a region when you know the electric field outside that </a:t>
            </a:r>
            <a:r>
              <a:rPr lang="en-US" sz="2000" dirty="0" smtClean="0">
                <a:solidFill>
                  <a:srgbClr val="009900"/>
                </a:solidFill>
                <a:sym typeface="Symbol" pitchFamily="18" charset="2"/>
              </a:rPr>
              <a:t>region</a:t>
            </a:r>
          </a:p>
          <a:p>
            <a:pPr eaLnBrk="1" hangingPunct="1">
              <a:buFontTx/>
              <a:buAutoNum type="arabicPeriod"/>
            </a:pPr>
            <a:endParaRPr lang="en-US" sz="2000" dirty="0">
              <a:solidFill>
                <a:srgbClr val="009900"/>
              </a:solidFill>
              <a:sym typeface="Symbol" pitchFamily="18" charset="2"/>
            </a:endParaRPr>
          </a:p>
          <a:p>
            <a:pPr eaLnBrk="1" hangingPunct="1">
              <a:buFontTx/>
              <a:buAutoNum type="arabicPeriod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Finding the total flux out of a region when the charge is known</a:t>
            </a:r>
          </a:p>
          <a:p>
            <a:pPr lvl="1" eaLnBrk="1" hangingPunct="1">
              <a:buFontTx/>
              <a:buAutoNum type="alphaLcParenR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It can also be used to find the flux out of one side in symmetrical problems</a:t>
            </a:r>
          </a:p>
          <a:p>
            <a:pPr lvl="1" eaLnBrk="1" hangingPunct="1">
              <a:buFontTx/>
              <a:buAutoNum type="alphaLcParenR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In such cases, you must first argue from symmetry that the flux is identical through each </a:t>
            </a:r>
            <a:r>
              <a:rPr lang="en-US" sz="2000" dirty="0" smtClean="0">
                <a:solidFill>
                  <a:srgbClr val="9900CC"/>
                </a:solidFill>
                <a:sym typeface="Symbol" pitchFamily="18" charset="2"/>
              </a:rPr>
              <a:t>side</a:t>
            </a:r>
          </a:p>
          <a:p>
            <a:pPr lvl="1" eaLnBrk="1" hangingPunct="1">
              <a:buFontTx/>
              <a:buAutoNum type="alphaLcParenR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eaLnBrk="1" hangingPunct="1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Finding the electrical field in highly symmetrical situations</a:t>
            </a:r>
          </a:p>
          <a:p>
            <a:pPr lvl="1" eaLnBrk="1" hangingPunct="1">
              <a:buFontTx/>
              <a:buAutoNum type="alphaLcParenR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One must first use reason to find the direction of the electric field everywhere</a:t>
            </a:r>
          </a:p>
          <a:p>
            <a:pPr lvl="1" eaLnBrk="1" hangingPunct="1">
              <a:buFontTx/>
              <a:buAutoNum type="alphaLcParenR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Then draw a Gaussian surface over which the electric field is constant</a:t>
            </a:r>
          </a:p>
          <a:p>
            <a:pPr lvl="1" eaLnBrk="1" hangingPunct="1">
              <a:buFontTx/>
              <a:buAutoNum type="alphaLcParenR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Use this surface to find the electric field using Gauss’s Law</a:t>
            </a:r>
          </a:p>
          <a:p>
            <a:pPr lvl="1" eaLnBrk="1" hangingPunct="1">
              <a:buFontTx/>
              <a:buAutoNum type="alphaLcParenR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Works generally only for spherical, cylindrical, or planar-type problems</a:t>
            </a:r>
          </a:p>
        </p:txBody>
      </p:sp>
    </p:spTree>
    <p:extLst>
      <p:ext uri="{BB962C8B-B14F-4D97-AF65-F5344CB8AC3E}">
        <p14:creationId xmlns:p14="http://schemas.microsoft.com/office/powerpoint/2010/main" val="34289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1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1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1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1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27732</TotalTime>
  <Words>1701</Words>
  <Application>Microsoft Office PowerPoint</Application>
  <PresentationFormat>On-screen Show (4:3)</PresentationFormat>
  <Paragraphs>267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Blank Presentation</vt:lpstr>
      <vt:lpstr>1_Blank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409</cp:revision>
  <cp:lastPrinted>2019-01-28T13:18:18Z</cp:lastPrinted>
  <dcterms:created xsi:type="dcterms:W3CDTF">2001-05-17T16:12:03Z</dcterms:created>
  <dcterms:modified xsi:type="dcterms:W3CDTF">2019-02-18T22:08:15Z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